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jpeg" ContentType="image/jpeg"/>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55.xml" ContentType="application/vnd.openxmlformats-officedocument.presentationml.slide+xml"/>
  <Override PartName="/ppt/slides/slide33.xml" ContentType="application/vnd.openxmlformats-officedocument.presentationml.slide+xml"/>
  <Override PartName="/ppt/slides/slide6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65.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68.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7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70.xml" ContentType="application/vnd.openxmlformats-officedocument.presentationml.slide+xml"/>
  <Override PartName="/ppt/slides/slide56.xml" ContentType="application/vnd.openxmlformats-officedocument.presentationml.slide+xml"/>
  <Override PartName="/ppt/slides/slide29.xml" ContentType="application/vnd.openxmlformats-officedocument.presentationml.slide+xml"/>
  <Override PartName="/ppt/slides/slide6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64.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60.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6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1.xml" ContentType="application/vnd.openxmlformats-officedocument.presentationml.slide+xml"/>
  <Override PartName="/ppt/slides/slide4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2.xml" ContentType="application/vnd.openxmlformats-officedocument.presentationml.slide+xml"/>
  <Override PartName="/ppt/slides/slide75.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73.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4.xml" ContentType="application/vnd.openxmlformats-officedocument.presentationml.slide+xml"/>
  <Override PartName="/ppt/slides/slide19.xml" ContentType="application/vnd.openxmlformats-officedocument.presentationml.slide+xml"/>
  <Override PartName="/ppt/notesSlides/notesSlide75.xml" ContentType="application/vnd.openxmlformats-officedocument.presentationml.notesSlide+xml"/>
  <Override PartName="/ppt/slideMasters/slideMaster1.xml" ContentType="application/vnd.openxmlformats-officedocument.presentationml.slideMaster+xml"/>
  <Override PartName="/ppt/notesSlides/notesSlide74.xml" ContentType="application/vnd.openxmlformats-officedocument.presentationml.notesSlide+xml"/>
  <Override PartName="/ppt/notesSlides/notesSlide76.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24.xml" ContentType="application/vnd.openxmlformats-officedocument.presentationml.notesSlide+xml"/>
  <Override PartName="/ppt/notesSlides/notesSlide51.xml" ContentType="application/vnd.openxmlformats-officedocument.presentationml.notesSlide+xml"/>
  <Override PartName="/ppt/notesSlides/notesSlide25.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59.xml" ContentType="application/vnd.openxmlformats-officedocument.presentationml.notesSlide+xml"/>
  <Override PartName="/ppt/notesSlides/notesSlide17.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55.xml" ContentType="application/vnd.openxmlformats-officedocument.presentationml.notesSlide+xml"/>
  <Override PartName="/ppt/notesSlides/notesSlide26.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28.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15.xml" ContentType="application/vnd.openxmlformats-officedocument.presentationml.notesSlide+xml"/>
  <Override PartName="/ppt/notesSlides/notesSlide56.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71.xml" ContentType="application/vnd.openxmlformats-officedocument.presentationml.notesSlide+xml"/>
  <Override PartName="/ppt/slideLayouts/slideLayout11.xml" ContentType="application/vnd.openxmlformats-officedocument.presentationml.slideLayout+xml"/>
  <Override PartName="/ppt/notesSlides/notesSlide70.xml" ContentType="application/vnd.openxmlformats-officedocument.presentationml.notesSlide+xml"/>
  <Override PartName="/ppt/notesSlides/notesSlide1.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72.xml" ContentType="application/vnd.openxmlformats-officedocument.presentationml.notesSlide+xml"/>
  <Override PartName="/ppt/slideLayouts/slideLayout8.xml" ContentType="application/vnd.openxmlformats-officedocument.presentationml.slideLayout+xml"/>
  <Override PartName="/ppt/notesSlides/notesSlide7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7.xml" ContentType="application/vnd.openxmlformats-officedocument.presentationml.notesSlide+xml"/>
  <Override PartName="/ppt/notesSlides/notesSlide6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66.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0">
  <p:sldMasterIdLst>
    <p:sldMasterId id="2147484224" r:id="rId1"/>
  </p:sldMasterIdLst>
  <p:notesMasterIdLst>
    <p:notesMasterId r:id="rId78"/>
  </p:notesMasterIdLst>
  <p:sldIdLst>
    <p:sldId id="309" r:id="rId2"/>
    <p:sldId id="256" r:id="rId3"/>
    <p:sldId id="312" r:id="rId4"/>
    <p:sldId id="314" r:id="rId5"/>
    <p:sldId id="315" r:id="rId6"/>
    <p:sldId id="316" r:id="rId7"/>
    <p:sldId id="317" r:id="rId8"/>
    <p:sldId id="318" r:id="rId9"/>
    <p:sldId id="319" r:id="rId10"/>
    <p:sldId id="320" r:id="rId11"/>
    <p:sldId id="321" r:id="rId12"/>
    <p:sldId id="322" r:id="rId13"/>
    <p:sldId id="326" r:id="rId14"/>
    <p:sldId id="325" r:id="rId15"/>
    <p:sldId id="329" r:id="rId16"/>
    <p:sldId id="330" r:id="rId17"/>
    <p:sldId id="332" r:id="rId18"/>
    <p:sldId id="331" r:id="rId19"/>
    <p:sldId id="333" r:id="rId20"/>
    <p:sldId id="334" r:id="rId21"/>
    <p:sldId id="335" r:id="rId22"/>
    <p:sldId id="336"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6" r:id="rId36"/>
    <p:sldId id="367" r:id="rId37"/>
    <p:sldId id="368" r:id="rId38"/>
    <p:sldId id="371" r:id="rId39"/>
    <p:sldId id="370" r:id="rId40"/>
    <p:sldId id="372" r:id="rId41"/>
    <p:sldId id="373" r:id="rId42"/>
    <p:sldId id="375" r:id="rId43"/>
    <p:sldId id="376" r:id="rId44"/>
    <p:sldId id="377" r:id="rId45"/>
    <p:sldId id="378" r:id="rId46"/>
    <p:sldId id="379" r:id="rId47"/>
    <p:sldId id="381" r:id="rId48"/>
    <p:sldId id="382" r:id="rId49"/>
    <p:sldId id="383" r:id="rId50"/>
    <p:sldId id="384" r:id="rId51"/>
    <p:sldId id="392" r:id="rId52"/>
    <p:sldId id="393" r:id="rId53"/>
    <p:sldId id="394" r:id="rId54"/>
    <p:sldId id="395" r:id="rId55"/>
    <p:sldId id="396" r:id="rId56"/>
    <p:sldId id="397" r:id="rId57"/>
    <p:sldId id="398" r:id="rId58"/>
    <p:sldId id="399" r:id="rId59"/>
    <p:sldId id="400" r:id="rId60"/>
    <p:sldId id="401" r:id="rId61"/>
    <p:sldId id="402" r:id="rId62"/>
    <p:sldId id="386" r:id="rId63"/>
    <p:sldId id="387" r:id="rId64"/>
    <p:sldId id="388" r:id="rId65"/>
    <p:sldId id="389" r:id="rId66"/>
    <p:sldId id="390" r:id="rId67"/>
    <p:sldId id="403" r:id="rId68"/>
    <p:sldId id="404" r:id="rId69"/>
    <p:sldId id="405" r:id="rId70"/>
    <p:sldId id="406" r:id="rId71"/>
    <p:sldId id="407" r:id="rId72"/>
    <p:sldId id="408" r:id="rId73"/>
    <p:sldId id="409" r:id="rId74"/>
    <p:sldId id="410" r:id="rId75"/>
    <p:sldId id="411" r:id="rId76"/>
    <p:sldId id="26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7558" autoAdjust="0"/>
  </p:normalViewPr>
  <p:slideViewPr>
    <p:cSldViewPr>
      <p:cViewPr varScale="1">
        <p:scale>
          <a:sx n="61" d="100"/>
          <a:sy n="61" d="100"/>
        </p:scale>
        <p:origin x="-8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AC02A9-8489-451B-8895-5BD1C6C116EB}" type="datetimeFigureOut">
              <a:rPr lang="fa-IR" smtClean="0"/>
              <a:pPr/>
              <a:t>02/05/1434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10A88B-548D-48F0-921B-907BE6A0DD82}" type="slidenum">
              <a:rPr lang="fa-IR" smtClean="0"/>
              <a:pPr/>
              <a:t>‹#›</a:t>
            </a:fld>
            <a:endParaRPr lang="fa-IR"/>
          </a:p>
        </p:txBody>
      </p:sp>
    </p:spTree>
    <p:extLst>
      <p:ext uri="{BB962C8B-B14F-4D97-AF65-F5344CB8AC3E}">
        <p14:creationId xmlns:p14="http://schemas.microsoft.com/office/powerpoint/2010/main" xmlns="" val="585430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a:t>
            </a:fld>
            <a:endParaRPr lang="fa-IR"/>
          </a:p>
        </p:txBody>
      </p:sp>
    </p:spTree>
    <p:extLst>
      <p:ext uri="{BB962C8B-B14F-4D97-AF65-F5344CB8AC3E}">
        <p14:creationId xmlns:p14="http://schemas.microsoft.com/office/powerpoint/2010/main" xmlns="" val="118413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10</a:t>
            </a:fld>
            <a:endParaRPr lang="fa-IR"/>
          </a:p>
        </p:txBody>
      </p:sp>
    </p:spTree>
    <p:extLst>
      <p:ext uri="{BB962C8B-B14F-4D97-AF65-F5344CB8AC3E}">
        <p14:creationId xmlns:p14="http://schemas.microsoft.com/office/powerpoint/2010/main" xmlns="" val="5748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11</a:t>
            </a:fld>
            <a:endParaRPr lang="fa-IR"/>
          </a:p>
        </p:txBody>
      </p:sp>
    </p:spTree>
    <p:extLst>
      <p:ext uri="{BB962C8B-B14F-4D97-AF65-F5344CB8AC3E}">
        <p14:creationId xmlns:p14="http://schemas.microsoft.com/office/powerpoint/2010/main" xmlns="" val="208346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12</a:t>
            </a:fld>
            <a:endParaRPr lang="fa-IR"/>
          </a:p>
        </p:txBody>
      </p:sp>
    </p:spTree>
    <p:extLst>
      <p:ext uri="{BB962C8B-B14F-4D97-AF65-F5344CB8AC3E}">
        <p14:creationId xmlns:p14="http://schemas.microsoft.com/office/powerpoint/2010/main" xmlns="" val="245528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13</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14</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15</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16</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17</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18</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19</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a:t>
            </a:fld>
            <a:endParaRPr lang="fa-IR"/>
          </a:p>
        </p:txBody>
      </p:sp>
    </p:spTree>
    <p:extLst>
      <p:ext uri="{BB962C8B-B14F-4D97-AF65-F5344CB8AC3E}">
        <p14:creationId xmlns:p14="http://schemas.microsoft.com/office/powerpoint/2010/main" xmlns="" val="26243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20</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21</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22</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23</a:t>
            </a:fld>
            <a:endParaRPr lang="fa-IR"/>
          </a:p>
        </p:txBody>
      </p:sp>
    </p:spTree>
    <p:extLst>
      <p:ext uri="{BB962C8B-B14F-4D97-AF65-F5344CB8AC3E}">
        <p14:creationId xmlns:p14="http://schemas.microsoft.com/office/powerpoint/2010/main" xmlns="" val="414765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24</a:t>
            </a:fld>
            <a:endParaRPr lang="fa-IR"/>
          </a:p>
        </p:txBody>
      </p:sp>
    </p:spTree>
    <p:extLst>
      <p:ext uri="{BB962C8B-B14F-4D97-AF65-F5344CB8AC3E}">
        <p14:creationId xmlns:p14="http://schemas.microsoft.com/office/powerpoint/2010/main" xmlns="" val="368441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25</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27</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29</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a:t>
            </a:fld>
            <a:endParaRPr lang="fa-IR"/>
          </a:p>
        </p:txBody>
      </p:sp>
    </p:spTree>
    <p:extLst>
      <p:ext uri="{BB962C8B-B14F-4D97-AF65-F5344CB8AC3E}">
        <p14:creationId xmlns:p14="http://schemas.microsoft.com/office/powerpoint/2010/main" xmlns="" val="202668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31</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33</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36</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a:t>
            </a:fld>
            <a:endParaRPr lang="fa-IR"/>
          </a:p>
        </p:txBody>
      </p:sp>
    </p:spTree>
    <p:extLst>
      <p:ext uri="{BB962C8B-B14F-4D97-AF65-F5344CB8AC3E}">
        <p14:creationId xmlns:p14="http://schemas.microsoft.com/office/powerpoint/2010/main" xmlns="" val="3163281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a:t>
            </a:fld>
            <a:endParaRPr lang="fa-IR"/>
          </a:p>
        </p:txBody>
      </p:sp>
    </p:spTree>
    <p:extLst>
      <p:ext uri="{BB962C8B-B14F-4D97-AF65-F5344CB8AC3E}">
        <p14:creationId xmlns:p14="http://schemas.microsoft.com/office/powerpoint/2010/main" xmlns="" val="2633479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a:t>
            </a:fld>
            <a:endParaRPr lang="fa-IR"/>
          </a:p>
        </p:txBody>
      </p:sp>
    </p:spTree>
    <p:extLst>
      <p:ext uri="{BB962C8B-B14F-4D97-AF65-F5344CB8AC3E}">
        <p14:creationId xmlns:p14="http://schemas.microsoft.com/office/powerpoint/2010/main" xmlns="" val="3009387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67</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68</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69</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a:t>
            </a:fld>
            <a:endParaRPr lang="fa-IR"/>
          </a:p>
        </p:txBody>
      </p:sp>
    </p:spTree>
    <p:extLst>
      <p:ext uri="{BB962C8B-B14F-4D97-AF65-F5344CB8AC3E}">
        <p14:creationId xmlns:p14="http://schemas.microsoft.com/office/powerpoint/2010/main" xmlns="" val="1858509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70</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71</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72</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73</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74</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75</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76</a:t>
            </a:fld>
            <a:endParaRPr lang="fa-IR"/>
          </a:p>
        </p:txBody>
      </p:sp>
    </p:spTree>
    <p:extLst>
      <p:ext uri="{BB962C8B-B14F-4D97-AF65-F5344CB8AC3E}">
        <p14:creationId xmlns:p14="http://schemas.microsoft.com/office/powerpoint/2010/main" xmlns="" val="298294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8</a:t>
            </a:fld>
            <a:endParaRPr lang="fa-IR"/>
          </a:p>
        </p:txBody>
      </p:sp>
    </p:spTree>
    <p:extLst>
      <p:ext uri="{BB962C8B-B14F-4D97-AF65-F5344CB8AC3E}">
        <p14:creationId xmlns:p14="http://schemas.microsoft.com/office/powerpoint/2010/main" xmlns="" val="72748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9</a:t>
            </a:fld>
            <a:endParaRPr lang="fa-IR"/>
          </a:p>
        </p:txBody>
      </p:sp>
    </p:spTree>
    <p:extLst>
      <p:ext uri="{BB962C8B-B14F-4D97-AF65-F5344CB8AC3E}">
        <p14:creationId xmlns:p14="http://schemas.microsoft.com/office/powerpoint/2010/main" xmlns="" val="402319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12/18/2012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12/18/2012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ezamfani.i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ellah__89_.jpg"/>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124200" y="1524000"/>
            <a:ext cx="3163371" cy="32683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286000"/>
            <a:ext cx="5867400" cy="1569660"/>
          </a:xfrm>
          <a:prstGeom prst="rect">
            <a:avLst/>
          </a:prstGeom>
        </p:spPr>
        <p:txBody>
          <a:bodyPr wrap="square">
            <a:spAutoFit/>
          </a:bodyPr>
          <a:lstStyle/>
          <a:p>
            <a:pPr algn="just" rtl="1"/>
            <a:r>
              <a:rPr lang="ar-SA" sz="2400" dirty="0">
                <a:cs typeface="B Mitra" pitchFamily="2" charset="-78"/>
              </a:rPr>
              <a:t>اطلاعات مورد نیاز ارزیابی لرزه‌ای و نوع مطالعات بر اساس سطوح مختلف لرزه‌ای متفاوت مي‌باشد. علاوه بر راهنمایي‌هاي جداول این بخش مواردی همچون هزینه و زمان‌بندی و نیز احتساب خطرات متعدد باید در برنامه ریزی نوع مطالعات ارزیابی لرزه‌ای لحاظ شود.</a:t>
            </a:r>
            <a:endParaRPr lang="en-US" sz="2400" dirty="0">
              <a:cs typeface="B Mitra" pitchFamily="2" charset="-78"/>
            </a:endParaRPr>
          </a:p>
        </p:txBody>
      </p:sp>
    </p:spTree>
    <p:extLst>
      <p:ext uri="{BB962C8B-B14F-4D97-AF65-F5344CB8AC3E}">
        <p14:creationId xmlns:p14="http://schemas.microsoft.com/office/powerpoint/2010/main" xmlns="" val="15343328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068947158"/>
              </p:ext>
            </p:extLst>
          </p:nvPr>
        </p:nvGraphicFramePr>
        <p:xfrm>
          <a:off x="795263" y="2443609"/>
          <a:ext cx="7225631" cy="3218688"/>
        </p:xfrm>
        <a:graphic>
          <a:graphicData uri="http://schemas.openxmlformats.org/drawingml/2006/table">
            <a:tbl>
              <a:tblPr rtl="1" firstRow="1" firstCol="1" lastRow="1" lastCol="1" bandRow="1" bandCol="1">
                <a:tableStyleId>{21E4AEA4-8DFA-4A89-87EB-49C32662AFE0}</a:tableStyleId>
              </a:tblPr>
              <a:tblGrid>
                <a:gridCol w="5895827"/>
                <a:gridCol w="443789"/>
                <a:gridCol w="443789"/>
                <a:gridCol w="442226"/>
              </a:tblGrid>
              <a:tr h="242570">
                <a:tc>
                  <a:txBody>
                    <a:bodyPr/>
                    <a:lstStyle/>
                    <a:p>
                      <a:pPr algn="ctr" rtl="1">
                        <a:lnSpc>
                          <a:spcPct val="120000"/>
                        </a:lnSpc>
                        <a:spcBef>
                          <a:spcPts val="900"/>
                        </a:spcBef>
                        <a:spcAft>
                          <a:spcPts val="600"/>
                        </a:spcAft>
                      </a:pPr>
                      <a:r>
                        <a:rPr lang="ar-SA" sz="1600" dirty="0">
                          <a:effectLst/>
                          <a:cs typeface="B Mitra" pitchFamily="2" charset="-78"/>
                        </a:rPr>
                        <a:t>خطر / اقدام</a:t>
                      </a:r>
                      <a:endParaRPr lang="en-US" sz="16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600">
                          <a:effectLst/>
                          <a:cs typeface="B Mitra" pitchFamily="2" charset="-78"/>
                        </a:rPr>
                        <a:t>میزان خطر لرزه ای</a:t>
                      </a:r>
                      <a:endParaRPr lang="en-US" sz="16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600" dirty="0">
                          <a:effectLst/>
                          <a:cs typeface="B Mitra" pitchFamily="2" charset="-78"/>
                        </a:rPr>
                        <a:t>خطر زلزله - گسیختگی سطحی گسل</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1</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2</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3</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سابقه زلزله و نقشه‌های خطرات گسل‌های فعال منطقه،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نقشه‌های توپوگرافی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عکس‌های هوایی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اجرای شناسایی و بازدید کارگاهی (توسط زمین شناس ماهر)</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مشخص سازی گسل‌های فعال از طریق حفر ترانشه</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تخمین جابه‌جایی و تغییر مکان‌های گسل با استفاده از روش‌های تجربی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تعیین تغییر مکان‌های گسل و احتمال وقوع آن‌ها از طریق حفر گمانه، نمونه برداری، تعیین سن و آنالیز</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a:t>
                      </a:r>
                      <a:endParaRPr lang="en-US" sz="16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1524000" y="1504148"/>
            <a:ext cx="6452407"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Bold"/>
                <a:ea typeface="SimSun" pitchFamily="2" charset="-122"/>
                <a:cs typeface="B Mitra" pitchFamily="2" charset="-78"/>
              </a:rPr>
              <a:t>مطالعات لازم در ارزیابی خطر برای سامانه بر اساس میزان خطر لرزه ای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7476919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98729811"/>
              </p:ext>
            </p:extLst>
          </p:nvPr>
        </p:nvGraphicFramePr>
        <p:xfrm>
          <a:off x="914400" y="1219200"/>
          <a:ext cx="7197504" cy="4681728"/>
        </p:xfrm>
        <a:graphic>
          <a:graphicData uri="http://schemas.openxmlformats.org/drawingml/2006/table">
            <a:tbl>
              <a:tblPr rtl="1" firstRow="1" firstCol="1" lastRow="1" lastCol="1" bandRow="1" bandCol="1">
                <a:tableStyleId>{0E3FDE45-AF77-4B5C-9715-49D594BDF05E}</a:tableStyleId>
              </a:tblPr>
              <a:tblGrid>
                <a:gridCol w="5856761"/>
                <a:gridCol w="525046"/>
                <a:gridCol w="384409"/>
                <a:gridCol w="431288"/>
              </a:tblGrid>
              <a:tr h="242570">
                <a:tc>
                  <a:txBody>
                    <a:bodyPr/>
                    <a:lstStyle/>
                    <a:p>
                      <a:pPr algn="ctr" rtl="1">
                        <a:lnSpc>
                          <a:spcPct val="120000"/>
                        </a:lnSpc>
                        <a:spcBef>
                          <a:spcPts val="900"/>
                        </a:spcBef>
                        <a:spcAft>
                          <a:spcPts val="600"/>
                        </a:spcAft>
                      </a:pPr>
                      <a:r>
                        <a:rPr lang="ar-SA" sz="1400" dirty="0">
                          <a:effectLst/>
                          <a:cs typeface="B Mitra" pitchFamily="2" charset="-78"/>
                        </a:rPr>
                        <a:t>خطر / اقدام</a:t>
                      </a:r>
                      <a:endParaRPr lang="en-US" sz="11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200">
                          <a:effectLst/>
                          <a:cs typeface="B Mitra" pitchFamily="2" charset="-78"/>
                        </a:rPr>
                        <a:t>میزان خطر لرزه ای</a:t>
                      </a:r>
                      <a:endParaRPr lang="en-US" sz="11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400" dirty="0">
                          <a:effectLst/>
                          <a:cs typeface="B Mitra" pitchFamily="2" charset="-78"/>
                        </a:rPr>
                        <a:t>خطر زلزله - روان گرایی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1</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2</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3</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مستندات در خصوص ارتعاشات (لرزه پذیری) منطقه‌ای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ارزیابی احتمالاتی خطر زلزله در کل سامانه</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توپوگرافی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زمین شناسی سطح زمین</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داده‌های ژئوتکنیکی موجود</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حداقل حفاری و گمانه زنی خاک، آزمایشات نفوذ استاندارد و/ یا نفوذ مخروطی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گسترده حفاری و گمانه زنی خاک، آزمایشات نفوذ استاندارد و/ یا نفوذ مخروطی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بازدید مقدماتی و شناسایی کارگاهی (صحرایی) (توسط مهندسین ژئوتکنیک ماهر)</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قضاوت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آنالیز مهندسی داده‌های خاک</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میزان گسترش تغییر مکان‌های جانبی با استفاده از روش‌های تجربی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پتانسیل روان گرایی با استفاده از نقشه‌های قابلیت روان گرایی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اجرای آنالیز تفصیلی با استفاده از ابزارهای تحلیلی. تخمین احتمال روان گرایی و گسترش تغییر مکان‌های جانبی.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a:t>
                      </a:r>
                      <a:endParaRPr lang="en-US" sz="1200" dirty="0">
                        <a:solidFill>
                          <a:srgbClr val="000000"/>
                        </a:solidFill>
                        <a:effectLst/>
                        <a:latin typeface="Times New Roman"/>
                        <a:ea typeface="SimSun"/>
                        <a:cs typeface="B Mitra" pitchFamily="2" charset="-78"/>
                      </a:endParaRPr>
                    </a:p>
                  </a:txBody>
                  <a:tcPr marL="68580" marR="68580" marT="0" marB="0" anchor="ctr"/>
                </a:tc>
              </a:tr>
            </a:tbl>
          </a:graphicData>
        </a:graphic>
      </p:graphicFrame>
    </p:spTree>
    <p:extLst>
      <p:ext uri="{BB962C8B-B14F-4D97-AF65-F5344CB8AC3E}">
        <p14:creationId xmlns:p14="http://schemas.microsoft.com/office/powerpoint/2010/main" xmlns="" val="20740020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08894017"/>
              </p:ext>
            </p:extLst>
          </p:nvPr>
        </p:nvGraphicFramePr>
        <p:xfrm>
          <a:off x="1676400" y="3352800"/>
          <a:ext cx="6118225" cy="1274064"/>
        </p:xfrm>
        <a:graphic>
          <a:graphicData uri="http://schemas.openxmlformats.org/drawingml/2006/table">
            <a:tbl>
              <a:tblPr rtl="1" firstRow="1" firstCol="1" lastRow="1" lastCol="1" bandRow="1" bandCol="1">
                <a:tableStyleId>{BDBED569-4797-4DF1-A0F4-6AAB3CD982D8}</a:tableStyleId>
              </a:tblPr>
              <a:tblGrid>
                <a:gridCol w="1776730"/>
                <a:gridCol w="2947035"/>
                <a:gridCol w="1394460"/>
              </a:tblGrid>
              <a:tr h="396240">
                <a:tc>
                  <a:txBody>
                    <a:bodyPr/>
                    <a:lstStyle/>
                    <a:p>
                      <a:pPr algn="ctr" rtl="1">
                        <a:lnSpc>
                          <a:spcPct val="120000"/>
                        </a:lnSpc>
                        <a:spcBef>
                          <a:spcPts val="900"/>
                        </a:spcBef>
                        <a:spcAft>
                          <a:spcPts val="600"/>
                        </a:spcAft>
                      </a:pPr>
                      <a:r>
                        <a:rPr lang="ar-SA" sz="1100" dirty="0">
                          <a:effectLst/>
                          <a:cs typeface="B Mitra" pitchFamily="2" charset="-78"/>
                        </a:rPr>
                        <a:t>سطوح لرزه‌ای زلزله</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احتمال فراگذشت در </a:t>
                      </a:r>
                      <a:r>
                        <a:rPr lang="fa-IR" sz="1100">
                          <a:effectLst/>
                          <a:cs typeface="B Mitra" pitchFamily="2" charset="-78"/>
                        </a:rPr>
                        <a:t>عمر مفید </a:t>
                      </a:r>
                      <a:r>
                        <a:rPr lang="ar-SA" sz="1100">
                          <a:effectLst/>
                          <a:cs typeface="B Mitra" pitchFamily="2" charset="-78"/>
                        </a:rPr>
                        <a:t>(دوره بازگشت زلزله به سال)</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تراز ایمنی</a:t>
                      </a:r>
                      <a:endParaRPr lang="en-US" sz="1050" b="1">
                        <a:solidFill>
                          <a:srgbClr val="000000"/>
                        </a:solidFill>
                        <a:effectLst/>
                        <a:latin typeface="Times New Roman"/>
                        <a:ea typeface="SimSun"/>
                        <a:cs typeface="B Mitra" pitchFamily="2" charset="-78"/>
                      </a:endParaRPr>
                    </a:p>
                  </a:txBody>
                  <a:tcPr marL="68580" marR="68580" marT="0" marB="0"/>
                </a:tc>
              </a:tr>
              <a:tr h="0">
                <a:tc>
                  <a:txBody>
                    <a:bodyPr/>
                    <a:lstStyle/>
                    <a:p>
                      <a:pPr algn="ctr" rtl="1">
                        <a:lnSpc>
                          <a:spcPct val="120000"/>
                        </a:lnSpc>
                        <a:spcBef>
                          <a:spcPts val="900"/>
                        </a:spcBef>
                        <a:spcAft>
                          <a:spcPts val="600"/>
                        </a:spcAft>
                      </a:pPr>
                      <a:r>
                        <a:rPr lang="ar-SA" sz="1200">
                          <a:effectLst/>
                          <a:cs typeface="B Mitra" pitchFamily="2" charset="-78"/>
                        </a:rPr>
                        <a:t>سطح خطر یک </a:t>
                      </a:r>
                      <a:r>
                        <a:rPr lang="en-US" sz="1050">
                          <a:effectLst/>
                          <a:cs typeface="B Mitra" pitchFamily="2" charset="-78"/>
                        </a:rPr>
                        <a:t>(MOE)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0">
                        <a:lnSpc>
                          <a:spcPct val="120000"/>
                        </a:lnSpc>
                        <a:spcAft>
                          <a:spcPts val="0"/>
                        </a:spcAft>
                      </a:pPr>
                      <a:r>
                        <a:rPr lang="fa-IR" sz="1600" dirty="0">
                          <a:effectLst/>
                          <a:cs typeface="B Mitra" pitchFamily="2" charset="-78"/>
                        </a:rPr>
                        <a:t>5/99 %(75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ايمني بهره‌برداري</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a:effectLst/>
                          <a:cs typeface="B Mitra" pitchFamily="2" charset="-78"/>
                        </a:rPr>
                        <a:t>سطح خطر دو </a:t>
                      </a:r>
                      <a:r>
                        <a:rPr lang="en-US" sz="1050">
                          <a:effectLst/>
                          <a:cs typeface="B Mitra" pitchFamily="2" charset="-78"/>
                        </a:rPr>
                        <a:t>(MDE)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a:effectLst/>
                          <a:cs typeface="B Mitra" pitchFamily="2" charset="-78"/>
                        </a:rPr>
                        <a:t>10%(475 سال)</a:t>
                      </a:r>
                      <a:endParaRPr lang="en-US" sz="11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ایمنی طراحی</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dirty="0">
                          <a:effectLst/>
                          <a:cs typeface="B Mitra" pitchFamily="2" charset="-78"/>
                        </a:rPr>
                        <a:t>سطح خطر سه </a:t>
                      </a:r>
                      <a:r>
                        <a:rPr lang="en-US" sz="1050" dirty="0">
                          <a:effectLst/>
                          <a:cs typeface="B Mitra" pitchFamily="2" charset="-78"/>
                        </a:rPr>
                        <a:t>(MCE)</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dirty="0">
                          <a:effectLst/>
                          <a:cs typeface="B Mitra" pitchFamily="2" charset="-78"/>
                        </a:rPr>
                        <a:t>2%( 2475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ایمنی از بحران</a:t>
                      </a:r>
                      <a:endParaRPr lang="en-US" sz="11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3" name="Rectangle 1"/>
          <p:cNvSpPr>
            <a:spLocks noChangeArrowheads="1"/>
          </p:cNvSpPr>
          <p:nvPr/>
        </p:nvSpPr>
        <p:spPr bwMode="auto">
          <a:xfrm>
            <a:off x="1024666" y="1447800"/>
            <a:ext cx="716280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smtClean="0">
                <a:cs typeface="B Mitra" pitchFamily="2" charset="-78"/>
              </a:rPr>
              <a:t>سطح </a:t>
            </a:r>
            <a:r>
              <a:rPr lang="ar-SA" sz="2400" dirty="0">
                <a:cs typeface="B Mitra" pitchFamily="2" charset="-78"/>
              </a:rPr>
              <a:t>خطر 1: حداکثر زلزله بهره‌برداری (</a:t>
            </a:r>
            <a:r>
              <a:rPr lang="en-US" sz="2400" dirty="0">
                <a:cs typeface="B Mitra" pitchFamily="2" charset="-78"/>
              </a:rPr>
              <a:t>MOE</a:t>
            </a:r>
            <a:r>
              <a:rPr lang="ar-SA" sz="2400" dirty="0">
                <a:cs typeface="B Mitra" pitchFamily="2" charset="-78"/>
              </a:rPr>
              <a:t>) 	</a:t>
            </a:r>
            <a:endParaRPr lang="en-US"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a:cs typeface="B Mitra" pitchFamily="2" charset="-78"/>
              </a:rPr>
              <a:t>سطح خطر 2: حداکثر زلزله طراحی (</a:t>
            </a:r>
            <a:r>
              <a:rPr lang="en-US" altLang="ja-JP" sz="2400" dirty="0">
                <a:cs typeface="B Mitra" pitchFamily="2" charset="-78"/>
              </a:rPr>
              <a:t>MDE</a:t>
            </a:r>
            <a:r>
              <a:rPr lang="ar-SA" altLang="ja-JP" sz="2400" dirty="0">
                <a:cs typeface="B Mitra" pitchFamily="2" charset="-78"/>
              </a:rPr>
              <a:t> )	</a:t>
            </a:r>
            <a:endParaRPr lang="en-US" altLang="ja-JP"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altLang="ja-JP" sz="2400" dirty="0">
                <a:cs typeface="B Mitra" pitchFamily="2" charset="-78"/>
              </a:rPr>
              <a:t>سطح خطر 3: حداکثر زلزله بحرانی ( </a:t>
            </a:r>
            <a:r>
              <a:rPr lang="en-US" altLang="ja-JP" sz="2400" dirty="0">
                <a:cs typeface="B Mitra" pitchFamily="2" charset="-78"/>
              </a:rPr>
              <a:t>MCE</a:t>
            </a:r>
            <a:r>
              <a:rPr lang="ar-SA" altLang="ja-JP" sz="2400" dirty="0">
                <a:cs typeface="B Mitra" pitchFamily="2" charset="-78"/>
              </a:rPr>
              <a:t>)</a:t>
            </a:r>
            <a:endParaRPr lang="en-US" altLang="ja-JP" sz="2400" dirty="0">
              <a:cs typeface="B Mit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88963" algn="l"/>
              </a:tabLst>
            </a:pPr>
            <a:endParaRPr lang="en-US" altLang="ja-JP" sz="2400" dirty="0">
              <a:cs typeface="B Mitra" pitchFamily="2" charset="-78"/>
            </a:endParaRPr>
          </a:p>
        </p:txBody>
      </p:sp>
      <p:sp>
        <p:nvSpPr>
          <p:cNvPr id="4" name="Rectangle 3"/>
          <p:cNvSpPr/>
          <p:nvPr/>
        </p:nvSpPr>
        <p:spPr>
          <a:xfrm>
            <a:off x="6469813" y="381000"/>
            <a:ext cx="1531188" cy="369332"/>
          </a:xfrm>
          <a:prstGeom prst="rect">
            <a:avLst/>
          </a:prstGeom>
        </p:spPr>
        <p:txBody>
          <a:bodyPr wrap="none">
            <a:spAutoFit/>
          </a:bodyPr>
          <a:lstStyle/>
          <a:p>
            <a:pPr lvl="0" rtl="1" fontAlgn="base">
              <a:spcBef>
                <a:spcPct val="0"/>
              </a:spcBef>
              <a:spcAft>
                <a:spcPct val="0"/>
              </a:spcAft>
              <a:tabLst>
                <a:tab pos="228600" algn="l"/>
                <a:tab pos="588963" algn="l"/>
              </a:tabLst>
            </a:pPr>
            <a:r>
              <a:rPr lang="fa-IR" b="1" dirty="0">
                <a:solidFill>
                  <a:srgbClr val="000000"/>
                </a:solidFill>
                <a:latin typeface="Times New Roman Bold" charset="0"/>
                <a:ea typeface="SimSun" pitchFamily="2" charset="-122"/>
                <a:cs typeface="B Mitra" pitchFamily="2" charset="-78"/>
              </a:rPr>
              <a:t>سطوح خطر زلزله</a:t>
            </a:r>
            <a:endParaRPr lang="en-US" sz="800" dirty="0">
              <a:latin typeface="Arial" pitchFamily="34" charset="0"/>
              <a:cs typeface="Arial" pitchFamily="34" charset="0"/>
            </a:endParaRPr>
          </a:p>
        </p:txBody>
      </p:sp>
    </p:spTree>
    <p:extLst>
      <p:ext uri="{BB962C8B-B14F-4D97-AF65-F5344CB8AC3E}">
        <p14:creationId xmlns:p14="http://schemas.microsoft.com/office/powerpoint/2010/main" xmlns="" val="143953652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48726952"/>
              </p:ext>
            </p:extLst>
          </p:nvPr>
        </p:nvGraphicFramePr>
        <p:xfrm>
          <a:off x="609600" y="838200"/>
          <a:ext cx="7347425" cy="5611368"/>
        </p:xfrm>
        <a:graphic>
          <a:graphicData uri="http://schemas.openxmlformats.org/drawingml/2006/table">
            <a:tbl>
              <a:tblPr firstRow="1" firstCol="1" bandRow="1">
                <a:tableStyleId>{93296810-A885-4BE3-A3E7-6D5BEEA58F35}</a:tableStyleId>
              </a:tblPr>
              <a:tblGrid>
                <a:gridCol w="2305625"/>
                <a:gridCol w="2279393"/>
                <a:gridCol w="1790047"/>
                <a:gridCol w="972360"/>
              </a:tblGrid>
              <a:tr h="578129">
                <a:tc gridSpan="3">
                  <a:txBody>
                    <a:bodyPr/>
                    <a:lstStyle/>
                    <a:p>
                      <a:pPr algn="ctr" rtl="1">
                        <a:lnSpc>
                          <a:spcPct val="120000"/>
                        </a:lnSpc>
                        <a:spcBef>
                          <a:spcPts val="900"/>
                        </a:spcBef>
                        <a:spcAft>
                          <a:spcPts val="600"/>
                        </a:spcAft>
                      </a:pPr>
                      <a:r>
                        <a:rPr lang="ar-SA" sz="1200" dirty="0">
                          <a:effectLst/>
                          <a:cs typeface="B Mitra" pitchFamily="2" charset="-78"/>
                        </a:rPr>
                        <a:t>سطح خطر لرزه ای</a:t>
                      </a:r>
                      <a:endParaRPr lang="en-US" sz="1100" dirty="0">
                        <a:effectLst/>
                        <a:cs typeface="B Mitra" pitchFamily="2" charset="-78"/>
                      </a:endParaRPr>
                    </a:p>
                    <a:p>
                      <a:pPr algn="ctr" rtl="1">
                        <a:lnSpc>
                          <a:spcPct val="120000"/>
                        </a:lnSpc>
                        <a:spcBef>
                          <a:spcPts val="900"/>
                        </a:spcBef>
                        <a:spcAft>
                          <a:spcPts val="600"/>
                        </a:spcAft>
                      </a:pPr>
                      <a:r>
                        <a:rPr lang="ar-SA" sz="1200" dirty="0">
                          <a:effectLst/>
                          <a:cs typeface="B Mitra" pitchFamily="2" charset="-78"/>
                        </a:rPr>
                        <a:t> (سطح عملکردی)</a:t>
                      </a:r>
                      <a:endParaRPr lang="en-US" sz="1100" b="1" dirty="0">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a:txBody>
                    <a:bodyPr/>
                    <a:lstStyle/>
                    <a:p>
                      <a:pPr algn="ctr" rtl="1">
                        <a:lnSpc>
                          <a:spcPct val="120000"/>
                        </a:lnSpc>
                        <a:spcBef>
                          <a:spcPts val="900"/>
                        </a:spcBef>
                        <a:spcAft>
                          <a:spcPts val="600"/>
                        </a:spcAft>
                      </a:pPr>
                      <a:r>
                        <a:rPr lang="ar-SA" sz="1100" dirty="0">
                          <a:effectLst/>
                          <a:cs typeface="B Mitra" pitchFamily="2" charset="-78"/>
                        </a:rPr>
                        <a:t> </a:t>
                      </a:r>
                      <a:endParaRPr lang="en-US" sz="1100" b="1" dirty="0">
                        <a:solidFill>
                          <a:srgbClr val="000000"/>
                        </a:solidFill>
                        <a:effectLst/>
                        <a:latin typeface="Times New Roman"/>
                        <a:ea typeface="SimSun"/>
                        <a:cs typeface="B Mitra" pitchFamily="2" charset="-78"/>
                      </a:endParaRPr>
                    </a:p>
                  </a:txBody>
                  <a:tcPr marL="68580" marR="68580" marT="0" marB="0" anchor="ctr"/>
                </a:tc>
              </a:tr>
              <a:tr h="578129">
                <a:tc>
                  <a:txBody>
                    <a:bodyPr/>
                    <a:lstStyle/>
                    <a:p>
                      <a:pPr algn="ctr" rtl="1">
                        <a:lnSpc>
                          <a:spcPct val="120000"/>
                        </a:lnSpc>
                        <a:spcBef>
                          <a:spcPts val="900"/>
                        </a:spcBef>
                        <a:spcAft>
                          <a:spcPts val="600"/>
                        </a:spcAft>
                      </a:pPr>
                      <a:r>
                        <a:rPr lang="ar-SA" sz="1200">
                          <a:effectLst/>
                          <a:cs typeface="B Mitra" pitchFamily="2" charset="-78"/>
                        </a:rPr>
                        <a:t>سطح خطر سه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از بحران)</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دو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طراحی)</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یک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(ايمني بهره‌برداري)</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100">
                          <a:effectLst/>
                          <a:cs typeface="B Mitra" pitchFamily="2" charset="-78"/>
                        </a:rPr>
                        <a:t>درجه اهمیت</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و شرایط بحرانی هم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بسیار زیاد</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ولی شرایط بحرانی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زیاد</a:t>
                      </a:r>
                      <a:endParaRPr lang="en-US" sz="1100" b="1">
                        <a:solidFill>
                          <a:srgbClr val="000000"/>
                        </a:solidFill>
                        <a:effectLst/>
                        <a:latin typeface="Times New Roman"/>
                        <a:ea typeface="SimSun"/>
                        <a:cs typeface="B Mitra" pitchFamily="2" charset="-78"/>
                      </a:endParaRPr>
                    </a:p>
                  </a:txBody>
                  <a:tcPr marL="68580" marR="68580" marT="0" marB="0" anchor="ctr"/>
                </a:tc>
              </a:tr>
              <a:tr h="1175856">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وجود دارد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متوسط</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dirty="0">
                          <a:effectLst/>
                          <a:cs typeface="B Mitra" pitchFamily="2" charset="-78"/>
                        </a:rPr>
                        <a:t>ضروری نیست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indent="180340" algn="just" rtl="1">
                        <a:lnSpc>
                          <a:spcPct val="120000"/>
                        </a:lnSpc>
                        <a:spcAft>
                          <a:spcPts val="0"/>
                        </a:spcAft>
                      </a:pPr>
                      <a:r>
                        <a:rPr lang="ar-SA" sz="2000" dirty="0">
                          <a:effectLst/>
                          <a:cs typeface="B Mitra" pitchFamily="2" charset="-78"/>
                        </a:rPr>
                        <a:t>کم</a:t>
                      </a:r>
                      <a:endParaRPr lang="en-US" sz="1800" dirty="0">
                        <a:solidFill>
                          <a:srgbClr val="000000"/>
                        </a:solidFill>
                        <a:effectLst/>
                        <a:latin typeface="Times New Roman"/>
                        <a:ea typeface="Times New Roma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2819400" y="-914400"/>
            <a:ext cx="3615802" cy="2379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899829" tIns="1348950" rIns="899829" bIns="80937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سطوح عملکرد مؤلفه­های سامانه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9159136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95600"/>
            <a:ext cx="3175869" cy="523220"/>
          </a:xfrm>
          <a:prstGeom prst="rect">
            <a:avLst/>
          </a:prstGeom>
        </p:spPr>
        <p:txBody>
          <a:bodyPr wrap="none">
            <a:spAutoFit/>
          </a:bodyPr>
          <a:lstStyle/>
          <a:p>
            <a:pPr rtl="1"/>
            <a:r>
              <a:rPr lang="ar-SA" sz="2800" b="1" dirty="0">
                <a:cs typeface="B Mitra" pitchFamily="2" charset="-78"/>
              </a:rPr>
              <a:t>روش‌های ارزیابی لرزه‌ای</a:t>
            </a:r>
            <a:endParaRPr lang="en-US" sz="2800" b="1" i="1" dirty="0">
              <a:cs typeface="B Mitra" pitchFamily="2" charset="-78"/>
            </a:endParaRPr>
          </a:p>
        </p:txBody>
      </p:sp>
    </p:spTree>
    <p:extLst>
      <p:ext uri="{BB962C8B-B14F-4D97-AF65-F5344CB8AC3E}">
        <p14:creationId xmlns:p14="http://schemas.microsoft.com/office/powerpoint/2010/main" xmlns="" val="79225938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04343644"/>
              </p:ext>
            </p:extLst>
          </p:nvPr>
        </p:nvGraphicFramePr>
        <p:xfrm>
          <a:off x="990601" y="1219200"/>
          <a:ext cx="6781799" cy="5067713"/>
        </p:xfrm>
        <a:graphic>
          <a:graphicData uri="http://schemas.openxmlformats.org/drawingml/2006/table">
            <a:tbl>
              <a:tblPr rtl="1" firstRow="1" firstCol="1" bandRow="1">
                <a:tableStyleId>{93296810-A885-4BE3-A3E7-6D5BEEA58F35}</a:tableStyleId>
              </a:tblPr>
              <a:tblGrid>
                <a:gridCol w="1295068"/>
                <a:gridCol w="1653641"/>
                <a:gridCol w="1984993"/>
                <a:gridCol w="1848097"/>
              </a:tblGrid>
              <a:tr h="172090">
                <a:tc>
                  <a:txBody>
                    <a:bodyPr/>
                    <a:lstStyle/>
                    <a:p>
                      <a:pPr algn="ctr" rtl="1">
                        <a:lnSpc>
                          <a:spcPct val="120000"/>
                        </a:lnSpc>
                        <a:spcBef>
                          <a:spcPts val="900"/>
                        </a:spcBef>
                        <a:spcAft>
                          <a:spcPts val="600"/>
                        </a:spcAft>
                      </a:pPr>
                      <a:r>
                        <a:rPr lang="ar-SA" sz="1100">
                          <a:effectLst/>
                          <a:cs typeface="B Mitra" pitchFamily="2" charset="-78"/>
                        </a:rPr>
                        <a:t>عنوان مؤلفه</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1</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2</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3</a:t>
                      </a:r>
                      <a:endParaRPr lang="en-US" sz="1050" b="1">
                        <a:solidFill>
                          <a:srgbClr val="000000"/>
                        </a:solidFill>
                        <a:effectLst/>
                        <a:latin typeface="Times New Roman"/>
                        <a:ea typeface="SimSun"/>
                        <a:cs typeface="B Mitra" pitchFamily="2" charset="-78"/>
                      </a:endParaRPr>
                    </a:p>
                  </a:txBody>
                  <a:tcPr marL="64534" marR="64534" marT="0" marB="0"/>
                </a:tc>
              </a:tr>
              <a:tr h="378598">
                <a:tc>
                  <a:txBody>
                    <a:bodyPr/>
                    <a:lstStyle/>
                    <a:p>
                      <a:pPr algn="ctr" rtl="1">
                        <a:lnSpc>
                          <a:spcPct val="120000"/>
                        </a:lnSpc>
                        <a:spcAft>
                          <a:spcPts val="0"/>
                        </a:spcAft>
                      </a:pPr>
                      <a:r>
                        <a:rPr lang="fa-IR" sz="1200">
                          <a:effectLst/>
                          <a:cs typeface="B Mitra" pitchFamily="2" charset="-78"/>
                        </a:rPr>
                        <a:t>سازه‌های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تفصیلی با دستورالعمل بهسازی لرزه ای</a:t>
                      </a:r>
                      <a:endParaRPr lang="en-US" sz="1050">
                        <a:solidFill>
                          <a:srgbClr val="000000"/>
                        </a:solidFill>
                        <a:effectLst/>
                        <a:latin typeface="Times New Roman"/>
                        <a:ea typeface="SimSun"/>
                        <a:cs typeface="B Mitra" pitchFamily="2" charset="-78"/>
                      </a:endParaRPr>
                    </a:p>
                  </a:txBody>
                  <a:tcPr marL="64534" marR="64534" marT="0" marB="0"/>
                </a:tc>
              </a:tr>
              <a:tr h="757195">
                <a:tc>
                  <a:txBody>
                    <a:bodyPr/>
                    <a:lstStyle/>
                    <a:p>
                      <a:pPr algn="ctr" rtl="1">
                        <a:lnSpc>
                          <a:spcPct val="120000"/>
                        </a:lnSpc>
                        <a:spcAft>
                          <a:spcPts val="0"/>
                        </a:spcAft>
                      </a:pPr>
                      <a:r>
                        <a:rPr lang="fa-IR" sz="1200">
                          <a:effectLst/>
                          <a:cs typeface="B Mitra" pitchFamily="2" charset="-78"/>
                        </a:rPr>
                        <a:t>سازه‌های غیر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رفتار لرزه‌ای با بررسی مدارک طراحی اولیه و </a:t>
                      </a:r>
                      <a:endParaRPr lang="en-US" sz="1050">
                        <a:effectLst/>
                        <a:cs typeface="B Mitra" pitchFamily="2" charset="-78"/>
                      </a:endParaRPr>
                    </a:p>
                    <a:p>
                      <a:pPr algn="ctr" rtl="1">
                        <a:lnSpc>
                          <a:spcPct val="120000"/>
                        </a:lnSpc>
                        <a:spcAft>
                          <a:spcPts val="0"/>
                        </a:spcAft>
                      </a:pPr>
                      <a:r>
                        <a:rPr lang="fa-IR" sz="1200">
                          <a:effectLst/>
                          <a:cs typeface="B Mitra" pitchFamily="2" charset="-78"/>
                        </a:rPr>
                        <a:t>استفاده از روش‌های ساده و معادل استاتیکی آئین نامه‌ای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 </a:t>
                      </a:r>
                      <a:endParaRPr lang="en-US" sz="1050">
                        <a:solidFill>
                          <a:srgbClr val="000000"/>
                        </a:solidFill>
                        <a:effectLst/>
                        <a:latin typeface="Times New Roman"/>
                        <a:ea typeface="SimSun"/>
                        <a:cs typeface="B Mitra" pitchFamily="2" charset="-78"/>
                      </a:endParaRPr>
                    </a:p>
                  </a:txBody>
                  <a:tcPr marL="64534" marR="64534" marT="0" marB="0"/>
                </a:tc>
              </a:tr>
              <a:tr h="1514390">
                <a:tc>
                  <a:txBody>
                    <a:bodyPr/>
                    <a:lstStyle/>
                    <a:p>
                      <a:pPr algn="ctr" rtl="1">
                        <a:lnSpc>
                          <a:spcPct val="120000"/>
                        </a:lnSpc>
                        <a:spcAft>
                          <a:spcPts val="0"/>
                        </a:spcAft>
                      </a:pPr>
                      <a:r>
                        <a:rPr lang="fa-IR" sz="1200">
                          <a:effectLst/>
                          <a:cs typeface="B Mitra" pitchFamily="2" charset="-78"/>
                        </a:rPr>
                        <a:t>تجهیزات محوطه </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با بررسی مدارک طراحی و استفاده از: </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روش‌های ساده و معادل استاتیکی آئین نامه‌ای </a:t>
                      </a:r>
                      <a:endParaRPr lang="en-US" sz="1050">
                        <a:effectLst/>
                        <a:cs typeface="B Mitra" pitchFamily="2" charset="-78"/>
                      </a:endParaRPr>
                    </a:p>
                    <a:p>
                      <a:pPr marL="107950" indent="-107950" algn="r" rtl="1">
                        <a:lnSpc>
                          <a:spcPct val="120000"/>
                        </a:lnSpc>
                        <a:spcAft>
                          <a:spcPts val="0"/>
                        </a:spcAft>
                      </a:pPr>
                      <a:r>
                        <a:rPr lang="fa-IR" sz="1200">
                          <a:effectLst/>
                          <a:cs typeface="B Mitra" pitchFamily="2" charset="-78"/>
                        </a:rPr>
                        <a:t>- روش‌های تجربی بر اساس منحنی‌های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 طیف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استفاده از غربال گری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a:t>
                      </a:r>
                      <a:endParaRPr lang="en-US" sz="1050">
                        <a:solidFill>
                          <a:srgbClr val="000000"/>
                        </a:solidFill>
                        <a:effectLst/>
                        <a:latin typeface="Times New Roman"/>
                        <a:ea typeface="SimSun"/>
                        <a:cs typeface="B Mitra" pitchFamily="2" charset="-78"/>
                      </a:endParaRPr>
                    </a:p>
                  </a:txBody>
                  <a:tcPr marL="64534" marR="64534" marT="0" marB="0"/>
                </a:tc>
              </a:tr>
              <a:tr h="567896">
                <a:tc>
                  <a:txBody>
                    <a:bodyPr/>
                    <a:lstStyle/>
                    <a:p>
                      <a:pPr algn="ctr" rtl="1">
                        <a:lnSpc>
                          <a:spcPct val="120000"/>
                        </a:lnSpc>
                        <a:spcAft>
                          <a:spcPts val="0"/>
                        </a:spcAft>
                      </a:pPr>
                      <a:r>
                        <a:rPr lang="fa-IR" sz="1200">
                          <a:effectLst/>
                          <a:cs typeface="B Mitra" pitchFamily="2" charset="-78"/>
                        </a:rPr>
                        <a:t>اجزای غیر سازه‌اي و تجهیزات داخلی ساختمان</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با استفاده از روش‌های معادل استاتیکی یا روش‌های تجربی</a:t>
                      </a:r>
                      <a:endParaRPr lang="en-US" sz="1050">
                        <a:solidFill>
                          <a:srgbClr val="000000"/>
                        </a:solidFill>
                        <a:effectLst/>
                        <a:latin typeface="Times New Roman"/>
                        <a:ea typeface="SimSun"/>
                        <a:cs typeface="B Mitra" pitchFamily="2" charset="-78"/>
                      </a:endParaRPr>
                    </a:p>
                  </a:txBody>
                  <a:tcPr marL="64534" marR="64534" marT="0" marB="0"/>
                </a:tc>
              </a:tr>
              <a:tr h="1135793">
                <a:tc>
                  <a:txBody>
                    <a:bodyPr/>
                    <a:lstStyle/>
                    <a:p>
                      <a:pPr algn="ctr" rtl="1">
                        <a:lnSpc>
                          <a:spcPct val="120000"/>
                        </a:lnSpc>
                        <a:spcAft>
                          <a:spcPts val="0"/>
                        </a:spcAft>
                      </a:pPr>
                      <a:r>
                        <a:rPr lang="fa-IR" sz="1200">
                          <a:effectLst/>
                          <a:cs typeface="B Mitra" pitchFamily="2" charset="-78"/>
                        </a:rPr>
                        <a:t>خطوط انتقال و توزیع هوایی و زیر زمینی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تحت مخاطرات ژئوتکنیکی (لغزش، گسلش، روان گرایی و ...) و اثر اندرکنشی سازه‌های مجاور با بررسی مدارک طراحی و استفاده از روش‌های ساده و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dirty="0">
                          <a:effectLst/>
                          <a:cs typeface="B Mitra" pitchFamily="2" charset="-78"/>
                        </a:rPr>
                        <a:t>تحلیل رفتار دینامیکی تحت مخاطرات ژئوتکنیکی (لغزش، گسلش، روان گرایی و ...) و اثر اندرکنشی سازه‌های مجاور با مدل‌سازی تحلیلی و عددی</a:t>
                      </a:r>
                      <a:endParaRPr lang="en-US" sz="1050" dirty="0">
                        <a:solidFill>
                          <a:srgbClr val="000000"/>
                        </a:solidFill>
                        <a:effectLst/>
                        <a:latin typeface="Times New Roman"/>
                        <a:ea typeface="SimSun"/>
                        <a:cs typeface="B Mitra" pitchFamily="2" charset="-78"/>
                      </a:endParaRPr>
                    </a:p>
                  </a:txBody>
                  <a:tcPr marL="64534" marR="64534" marT="0" marB="0"/>
                </a:tc>
              </a:tr>
            </a:tbl>
          </a:graphicData>
        </a:graphic>
      </p:graphicFrame>
      <p:sp>
        <p:nvSpPr>
          <p:cNvPr id="3" name="Rectangle 1"/>
          <p:cNvSpPr>
            <a:spLocks noChangeArrowheads="1"/>
          </p:cNvSpPr>
          <p:nvPr/>
        </p:nvSpPr>
        <p:spPr bwMode="auto">
          <a:xfrm>
            <a:off x="2200303" y="630451"/>
            <a:ext cx="5962594"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روش‌های ارزیابی لرزه‌ای مؤلفه‌ها در سطوح مختلف ارزیابی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1" eaLnBrk="0" fontAlgn="base" latinLnBrk="0" hangingPunct="0">
              <a:lnSpc>
                <a:spcPct val="100000"/>
              </a:lnSpc>
              <a:spcBef>
                <a:spcPct val="0"/>
              </a:spcBef>
              <a:spcAft>
                <a:spcPct val="0"/>
              </a:spcAft>
              <a:buClrTx/>
              <a:buSzTx/>
              <a:buFontTx/>
              <a:buNone/>
              <a:tabLst/>
            </a:pPr>
            <a:r>
              <a:rPr kumimoji="0" lang="fa-IR" sz="1100" b="0" i="0" u="none" strike="noStrike" cap="none" normalizeH="0" baseline="0" dirty="0" smtClean="0">
                <a:ln>
                  <a:noFill/>
                </a:ln>
                <a:solidFill>
                  <a:srgbClr val="000000"/>
                </a:solidFill>
                <a:effectLst/>
                <a:latin typeface="Times New Roman" pitchFamily="18" charset="0"/>
                <a:ea typeface="SimSun" pitchFamily="2" charset="-122"/>
                <a:cs typeface="B Mitra" pitchFamily="2" charset="-78"/>
              </a:rPr>
              <a:t>توضیح: روش کلی استخراج توابع و منحنی‌های آسیب پذیری در پیوست 2 آورده شده است.</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509751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982724"/>
            <a:ext cx="2683748" cy="523220"/>
          </a:xfrm>
          <a:prstGeom prst="rect">
            <a:avLst/>
          </a:prstGeom>
        </p:spPr>
        <p:txBody>
          <a:bodyPr wrap="none">
            <a:spAutoFit/>
          </a:bodyPr>
          <a:lstStyle/>
          <a:p>
            <a:pPr rtl="1"/>
            <a:r>
              <a:rPr lang="ar-SA" sz="2800" b="1" dirty="0">
                <a:cs typeface="B Mitra" pitchFamily="2" charset="-78"/>
              </a:rPr>
              <a:t>روند بهسازی لرزه‌ای</a:t>
            </a:r>
            <a:endParaRPr lang="en-US" sz="2800" b="1" dirty="0">
              <a:cs typeface="B Mitra" pitchFamily="2" charset="-78"/>
            </a:endParaRPr>
          </a:p>
        </p:txBody>
      </p:sp>
    </p:spTree>
    <p:extLst>
      <p:ext uri="{BB962C8B-B14F-4D97-AF65-F5344CB8AC3E}">
        <p14:creationId xmlns:p14="http://schemas.microsoft.com/office/powerpoint/2010/main" xmlns="" val="300355476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0600" y="838200"/>
            <a:ext cx="2776722" cy="523220"/>
          </a:xfrm>
          <a:prstGeom prst="rect">
            <a:avLst/>
          </a:prstGeom>
        </p:spPr>
        <p:txBody>
          <a:bodyPr wrap="none">
            <a:spAutoFit/>
          </a:bodyPr>
          <a:lstStyle/>
          <a:p>
            <a:r>
              <a:rPr lang="ar-SA" sz="2800" b="1" dirty="0">
                <a:cs typeface="B Mitra" pitchFamily="2" charset="-78"/>
              </a:rPr>
              <a:t>اولویت بندی بهسازی</a:t>
            </a:r>
            <a:endParaRPr lang="fa-IR" sz="2800" b="1" dirty="0">
              <a:cs typeface="B Mitra" pitchFamily="2" charset="-78"/>
            </a:endParaRPr>
          </a:p>
        </p:txBody>
      </p:sp>
      <p:graphicFrame>
        <p:nvGraphicFramePr>
          <p:cNvPr id="13" name="Object 12"/>
          <p:cNvGraphicFramePr>
            <a:graphicFrameLocks noChangeAspect="1"/>
          </p:cNvGraphicFramePr>
          <p:nvPr/>
        </p:nvGraphicFramePr>
        <p:xfrm>
          <a:off x="0" y="457200"/>
          <a:ext cx="152400" cy="200025"/>
        </p:xfrm>
        <a:graphic>
          <a:graphicData uri="http://schemas.openxmlformats.org/presentationml/2006/ole">
            <p:oleObj spid="_x0000_s12325" r:id="rId4" imgW="152268" imgH="203024" progId="">
              <p:embed/>
            </p:oleObj>
          </a:graphicData>
        </a:graphic>
      </p:graphicFrame>
      <p:sp>
        <p:nvSpPr>
          <p:cNvPr id="14" name="Rectangle 12"/>
          <p:cNvSpPr>
            <a:spLocks noChangeArrowheads="1"/>
          </p:cNvSpPr>
          <p:nvPr/>
        </p:nvSpPr>
        <p:spPr bwMode="auto">
          <a:xfrm>
            <a:off x="2590800" y="2209800"/>
            <a:ext cx="4207070" cy="1838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76176" rIns="539580" bIns="38088" numCol="1" anchor="ctr" anchorCtr="0" compatLnSpc="1">
            <a:prstTxWarp prst="textNoShape">
              <a:avLst/>
            </a:prstTxWarp>
            <a:spAutoFit/>
          </a:bodyPr>
          <a:lstStyle/>
          <a:p>
            <a:pPr indent="180975" algn="r" rtl="1" fontAlgn="base">
              <a:spcBef>
                <a:spcPct val="0"/>
              </a:spcBef>
              <a:spcAft>
                <a:spcPct val="0"/>
              </a:spcAft>
              <a:buFontTx/>
              <a:buChar char="•"/>
            </a:pPr>
            <a:r>
              <a:rPr lang="ar-SA" sz="2800" dirty="0">
                <a:solidFill>
                  <a:srgbClr val="000000"/>
                </a:solidFill>
                <a:latin typeface="Times New Roman" pitchFamily="18" charset="0"/>
                <a:cs typeface="B Nazanin" pitchFamily="2" charset="-78"/>
              </a:rPr>
              <a:t>شاخص سطح</a:t>
            </a: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smtClean="0">
                <a:solidFill>
                  <a:srgbClr val="000000"/>
                </a:solidFill>
                <a:latin typeface="Times New Roman" pitchFamily="18" charset="0"/>
                <a:cs typeface="B Nazanin" pitchFamily="2" charset="-78"/>
              </a:rPr>
              <a:t>تغییر </a:t>
            </a:r>
            <a:r>
              <a:rPr lang="ar-SA" sz="2800" dirty="0">
                <a:solidFill>
                  <a:srgbClr val="000000"/>
                </a:solidFill>
                <a:latin typeface="Times New Roman" pitchFamily="18" charset="0"/>
                <a:cs typeface="B Nazanin" pitchFamily="2" charset="-78"/>
              </a:rPr>
              <a:t>سطح عملکرد مورد انتظار</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هزینه بهسازی </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سهولت اجرایی </a:t>
            </a:r>
            <a:r>
              <a:rPr kumimoji="0" lang="ar-SA" sz="2800" b="0" i="0" u="none" strike="noStrike" cap="none" normalizeH="0" baseline="0" dirty="0" smtClean="0">
                <a:ln>
                  <a:noFill/>
                </a:ln>
                <a:solidFill>
                  <a:srgbClr val="000000"/>
                </a:solidFill>
                <a:effectLst/>
                <a:latin typeface="Times New Roman" pitchFamily="18" charset="0"/>
                <a:cs typeface="B Nazanin" pitchFamily="2" charset="-78"/>
              </a:rPr>
              <a:t>روش بهسازی</a:t>
            </a:r>
            <a:endParaRPr kumimoji="0" lang="en-US" sz="2400" b="0" i="0" u="none" strike="noStrike" cap="none" normalizeH="0" baseline="0" dirty="0" smtClean="0">
              <a:ln>
                <a:noFill/>
              </a:ln>
              <a:solidFill>
                <a:srgbClr val="000000"/>
              </a:solidFill>
              <a:effectLst/>
              <a:latin typeface="Times New Roman" pitchFamily="18" charset="0"/>
              <a:cs typeface="B Nazanin" pitchFamily="2" charset="-78"/>
            </a:endParaRPr>
          </a:p>
        </p:txBody>
      </p:sp>
    </p:spTree>
    <p:extLst>
      <p:ext uri="{BB962C8B-B14F-4D97-AF65-F5344CB8AC3E}">
        <p14:creationId xmlns:p14="http://schemas.microsoft.com/office/powerpoint/2010/main" xmlns="" val="8109576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914400"/>
            <a:ext cx="2683748" cy="523220"/>
          </a:xfrm>
          <a:prstGeom prst="rect">
            <a:avLst/>
          </a:prstGeom>
        </p:spPr>
        <p:txBody>
          <a:bodyPr wrap="none">
            <a:spAutoFit/>
          </a:bodyPr>
          <a:lstStyle/>
          <a:p>
            <a:r>
              <a:rPr lang="ar-SA" sz="2800" b="1" dirty="0">
                <a:cs typeface="B Mitra" pitchFamily="2" charset="-78"/>
              </a:rPr>
              <a:t>روند بهسازی لرزه‌ای</a:t>
            </a:r>
            <a:endParaRPr lang="fa-IR" sz="2800" b="1" dirty="0">
              <a:cs typeface="B Mitra" pitchFamily="2" charset="-78"/>
            </a:endParaRPr>
          </a:p>
        </p:txBody>
      </p:sp>
      <p:sp>
        <p:nvSpPr>
          <p:cNvPr id="3" name="Rectangle 2"/>
          <p:cNvSpPr/>
          <p:nvPr/>
        </p:nvSpPr>
        <p:spPr>
          <a:xfrm>
            <a:off x="914400" y="1839558"/>
            <a:ext cx="6858000" cy="2677656"/>
          </a:xfrm>
          <a:prstGeom prst="rect">
            <a:avLst/>
          </a:prstGeom>
        </p:spPr>
        <p:txBody>
          <a:bodyPr wrap="square">
            <a:spAutoFit/>
          </a:bodyPr>
          <a:lstStyle/>
          <a:p>
            <a:pPr lvl="0" algn="just" rtl="1"/>
            <a:r>
              <a:rPr lang="ar-SA" sz="2400" dirty="0">
                <a:cs typeface="B Mitra" pitchFamily="2" charset="-78"/>
              </a:rPr>
              <a:t>انتخاب روش‌های بهسازی بر اساس مد خرابی تجهیزات، سازه‌ها و عملکرد مورد نیاز آن‌ها</a:t>
            </a:r>
            <a:endParaRPr lang="en-US" sz="2400" dirty="0">
              <a:cs typeface="B Mitra" pitchFamily="2" charset="-78"/>
            </a:endParaRPr>
          </a:p>
          <a:p>
            <a:pPr lvl="0" algn="just" rtl="1"/>
            <a:r>
              <a:rPr lang="ar-SA" sz="2400" dirty="0">
                <a:cs typeface="B Mitra" pitchFamily="2" charset="-78"/>
              </a:rPr>
              <a:t>اعمال تغییرات ناشی از هر یک از روش‌های بهسازی در مدل سازه‌اي و بررسی مجدد آسیب پذیری تا حصول عملکرد مناسب مورد نظر</a:t>
            </a:r>
            <a:endParaRPr lang="en-US" sz="2400" dirty="0">
              <a:cs typeface="B Mitra" pitchFamily="2" charset="-78"/>
            </a:endParaRPr>
          </a:p>
          <a:p>
            <a:pPr lvl="0" algn="just" rtl="1"/>
            <a:r>
              <a:rPr lang="ar-SA" sz="2400" dirty="0">
                <a:cs typeface="B Mitra" pitchFamily="2" charset="-78"/>
              </a:rPr>
              <a:t>مقایسه روش‌های بهسازی قابل قبول بر اساس شاخص‌های هزینه، زمان و سهولت اجرایی به صورت مهندسی ارزش، اولویت بندی روش‌های بهسازی هر سازه و </a:t>
            </a:r>
            <a:r>
              <a:rPr lang="ar-SA" sz="2400" dirty="0" smtClean="0">
                <a:cs typeface="B Mitra" pitchFamily="2" charset="-78"/>
              </a:rPr>
              <a:t>تجهیز</a:t>
            </a:r>
            <a:endParaRPr lang="en-US" sz="2400" dirty="0">
              <a:cs typeface="B Mitra" pitchFamily="2" charset="-78"/>
            </a:endParaRPr>
          </a:p>
        </p:txBody>
      </p:sp>
    </p:spTree>
    <p:extLst>
      <p:ext uri="{BB962C8B-B14F-4D97-AF65-F5344CB8AC3E}">
        <p14:creationId xmlns:p14="http://schemas.microsoft.com/office/powerpoint/2010/main" xmlns="" val="36152306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82976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راهنماهای ارزیابی و بهسازی  لرزه ای </a:t>
            </a:r>
            <a: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
            </a:r>
            <a:b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شریان های حیاتی </a:t>
            </a:r>
            <a:b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2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(ویرایش 1391)</a:t>
            </a:r>
            <a:endParaRPr lang="en-US" sz="2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endParaRPr>
          </a:p>
        </p:txBody>
      </p:sp>
      <p:sp>
        <p:nvSpPr>
          <p:cNvPr id="3" name="TextBox 2"/>
          <p:cNvSpPr txBox="1"/>
          <p:nvPr/>
        </p:nvSpPr>
        <p:spPr>
          <a:xfrm>
            <a:off x="1066800" y="4495800"/>
            <a:ext cx="3200400" cy="369332"/>
          </a:xfrm>
          <a:prstGeom prst="rect">
            <a:avLst/>
          </a:prstGeom>
          <a:noFill/>
        </p:spPr>
        <p:txBody>
          <a:bodyPr wrap="square" rtlCol="0">
            <a:spAutoFit/>
          </a:bodyPr>
          <a:lstStyle/>
          <a:p>
            <a:pPr algn="ctr" rtl="1"/>
            <a:r>
              <a:rPr lang="fa-IR" dirty="0" smtClean="0">
                <a:cs typeface="B Titr" pitchFamily="2" charset="-78"/>
              </a:rPr>
              <a:t>شرکت مهندسی مشاور پارس آیند آب</a:t>
            </a:r>
            <a:endParaRPr lang="en-US" dirty="0">
              <a:cs typeface="B Titr" pitchFamily="2" charset="-78"/>
            </a:endParaRPr>
          </a:p>
        </p:txBody>
      </p:sp>
      <p:pic>
        <p:nvPicPr>
          <p:cNvPr id="4" name="Picture 2" descr="C:\Users\99056\Pictures\fib-Iran.gif">
            <a:hlinkClick r:id="rId3"/>
          </p:cNvPr>
          <p:cNvPicPr>
            <a:picLocks noChangeAspect="1" noChangeArrowheads="1"/>
          </p:cNvPicPr>
          <p:nvPr/>
        </p:nvPicPr>
        <p:blipFill>
          <a:blip r:embed="rId4"/>
          <a:srcRect/>
          <a:stretch>
            <a:fillRect/>
          </a:stretch>
        </p:blipFill>
        <p:spPr bwMode="auto">
          <a:xfrm>
            <a:off x="6786578" y="4071942"/>
            <a:ext cx="1001685" cy="107157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819400"/>
            <a:ext cx="3318537" cy="523220"/>
          </a:xfrm>
          <a:prstGeom prst="rect">
            <a:avLst/>
          </a:prstGeom>
        </p:spPr>
        <p:txBody>
          <a:bodyPr wrap="none">
            <a:spAutoFit/>
          </a:bodyPr>
          <a:lstStyle/>
          <a:p>
            <a:pPr rtl="1"/>
            <a:r>
              <a:rPr lang="ar-SA" sz="2800" b="1" dirty="0">
                <a:cs typeface="B Mitra" pitchFamily="2" charset="-78"/>
              </a:rPr>
              <a:t>روش‌های بهسازی لرزه‌ای</a:t>
            </a:r>
            <a:endParaRPr lang="en-US" sz="2800" b="1" dirty="0">
              <a:cs typeface="B Mitra" pitchFamily="2" charset="-78"/>
            </a:endParaRPr>
          </a:p>
        </p:txBody>
      </p:sp>
    </p:spTree>
    <p:extLst>
      <p:ext uri="{BB962C8B-B14F-4D97-AF65-F5344CB8AC3E}">
        <p14:creationId xmlns:p14="http://schemas.microsoft.com/office/powerpoint/2010/main" xmlns="" val="32513272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543800" cy="1938992"/>
          </a:xfrm>
          <a:prstGeom prst="rect">
            <a:avLst/>
          </a:prstGeom>
        </p:spPr>
        <p:txBody>
          <a:bodyPr wrap="square">
            <a:spAutoFit/>
          </a:bodyPr>
          <a:lstStyle/>
          <a:p>
            <a:pPr algn="just" rtl="1"/>
            <a:r>
              <a:rPr lang="ar-SA" sz="2400" dirty="0">
                <a:cs typeface="B Mitra" pitchFamily="2" charset="-78"/>
              </a:rPr>
              <a:t>روش‌های کاهش عواقب لرزه‌ای سازه‌ها و تجهیزات را می‌توان به طور کلی به دو دسته تقسیم نمود:</a:t>
            </a:r>
            <a:endParaRPr lang="en-US" sz="2400" dirty="0">
              <a:cs typeface="B Mitra" pitchFamily="2" charset="-78"/>
            </a:endParaRPr>
          </a:p>
          <a:p>
            <a:pPr lvl="0" algn="just" rtl="1"/>
            <a:r>
              <a:rPr lang="ar-SA" sz="2400" dirty="0">
                <a:cs typeface="B Mitra" pitchFamily="2" charset="-78"/>
              </a:rPr>
              <a:t> روش‌های سخت افزاری به صورت بهسازی و اصلاح سازه‌اي و در نهایت نوسازی</a:t>
            </a:r>
            <a:endParaRPr lang="en-US" sz="2400" dirty="0">
              <a:cs typeface="B Mitra" pitchFamily="2" charset="-78"/>
            </a:endParaRPr>
          </a:p>
          <a:p>
            <a:pPr lvl="0" algn="just" rtl="1"/>
            <a:r>
              <a:rPr lang="ar-SA" sz="2400" dirty="0">
                <a:cs typeface="B Mitra" pitchFamily="2" charset="-78"/>
              </a:rPr>
              <a:t>روش‌های نرم افزاری به صورت تغییر برنامه بهره‌برداری، تغییر سطح عملکرد مورد انتظار و افزایش ایمنی و کاهش احتمال وقوع حوادث ثانویه  </a:t>
            </a:r>
            <a:endParaRPr lang="en-US" sz="2400" dirty="0">
              <a:cs typeface="B Mitra" pitchFamily="2" charset="-78"/>
            </a:endParaRPr>
          </a:p>
        </p:txBody>
      </p:sp>
    </p:spTree>
    <p:extLst>
      <p:ext uri="{BB962C8B-B14F-4D97-AF65-F5344CB8AC3E}">
        <p14:creationId xmlns:p14="http://schemas.microsoft.com/office/powerpoint/2010/main" xmlns="" val="22432084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0"/>
            <a:ext cx="4572000" cy="954107"/>
          </a:xfrm>
          <a:prstGeom prst="rect">
            <a:avLst/>
          </a:prstGeom>
        </p:spPr>
        <p:txBody>
          <a:bodyPr>
            <a:spAutoFit/>
          </a:bodyPr>
          <a:lstStyle/>
          <a:p>
            <a:pP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b="1" dirty="0">
              <a:cs typeface="B Mitra" pitchFamily="2" charset="-78"/>
            </a:endParaRPr>
          </a:p>
          <a:p>
            <a:pPr algn="ctr" rtl="1"/>
            <a:r>
              <a:rPr lang="ar-SA" sz="2800" b="1" dirty="0">
                <a:cs typeface="B Mitra" pitchFamily="2" charset="-78"/>
              </a:rPr>
              <a:t>سامانه برق‌رسانی</a:t>
            </a:r>
            <a:endParaRPr lang="en-US" sz="2800" b="1" dirty="0">
              <a:cs typeface="B Mitra" pitchFamily="2" charset="-78"/>
            </a:endParaRPr>
          </a:p>
        </p:txBody>
      </p:sp>
    </p:spTree>
    <p:extLst>
      <p:ext uri="{BB962C8B-B14F-4D97-AF65-F5344CB8AC3E}">
        <p14:creationId xmlns:p14="http://schemas.microsoft.com/office/powerpoint/2010/main" xmlns="" val="403578204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7649"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47987" y="1600200"/>
            <a:ext cx="3248025" cy="4210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676400" y="776646"/>
            <a:ext cx="69140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0">
                <a:ln>
                  <a:noFill/>
                </a:ln>
                <a:solidFill>
                  <a:srgbClr val="000000"/>
                </a:solidFill>
                <a:effectLst/>
                <a:latin typeface="Times New Roman Bold" charset="0"/>
                <a:ea typeface="Calibri" pitchFamily="34" charset="0"/>
                <a:cs typeface="B Mitra" pitchFamily="2" charset="-78"/>
              </a:rPr>
              <a:t>بهسازی تجهیزات با تقویت پایه و جایگزینی عایق‌های شکننده با عایق کامپوزیت مقاوم</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00154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066800"/>
            <a:ext cx="280987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0" y="2514600"/>
            <a:ext cx="2809875" cy="18764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902726" y="4631325"/>
            <a:ext cx="503375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1">
                <a:ln>
                  <a:noFill/>
                </a:ln>
                <a:solidFill>
                  <a:srgbClr val="000000"/>
                </a:solidFill>
                <a:effectLst/>
                <a:latin typeface="Times New Roman Bold" charset="0"/>
                <a:ea typeface="Calibri" pitchFamily="34" charset="0"/>
                <a:cs typeface="B Mitra" pitchFamily="2" charset="-78"/>
              </a:rPr>
              <a:t>پایدار سازی بدنه ترانس در برابر واژگونی و لغزش با مهار بندی در پایه</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49786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9697" name="Picture 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57449" y="838200"/>
            <a:ext cx="4076700" cy="33432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574168" y="4495800"/>
            <a:ext cx="584326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2">
                <a:ln>
                  <a:noFill/>
                </a:ln>
                <a:solidFill>
                  <a:srgbClr val="000000"/>
                </a:solidFill>
                <a:effectLst/>
                <a:latin typeface="Times New Roman Bold" charset="0"/>
                <a:ea typeface="Calibri" pitchFamily="34" charset="0"/>
                <a:cs typeface="B Mitra" pitchFamily="2" charset="-78"/>
              </a:rPr>
              <a:t>بهسازی پایه تجهیز با افزایش سختی و تغییر خصوصیات ارتعاشی</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388295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12370"/>
          <a:stretch>
            <a:fillRect/>
          </a:stretch>
        </p:blipFill>
        <p:spPr bwMode="auto">
          <a:xfrm>
            <a:off x="4343400" y="749449"/>
            <a:ext cx="2609850" cy="22479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22" name="Picture 44" descr="SANY0003"/>
          <p:cNvPicPr>
            <a:picLocks noChangeAspect="1" noChangeArrowheads="1"/>
          </p:cNvPicPr>
          <p:nvPr/>
        </p:nvPicPr>
        <p:blipFill>
          <a:blip r:embed="rId4">
            <a:extLst>
              <a:ext uri="{28A0092B-C50C-407E-A947-70E740481C1C}">
                <a14:useLocalDpi xmlns:a14="http://schemas.microsoft.com/office/drawing/2010/main" xmlns="" val="0"/>
              </a:ext>
            </a:extLst>
          </a:blip>
          <a:srcRect r="22643"/>
          <a:stretch>
            <a:fillRect/>
          </a:stretch>
        </p:blipFill>
        <p:spPr bwMode="auto">
          <a:xfrm>
            <a:off x="685800" y="762000"/>
            <a:ext cx="2343150" cy="22574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21" name="Picture 46" descr="SANY0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7435" y="3429000"/>
            <a:ext cx="2876550" cy="2152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5"/>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4038600" y="6019800"/>
            <a:ext cx="342433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3">
                <a:ln>
                  <a:noFill/>
                </a:ln>
                <a:solidFill>
                  <a:srgbClr val="000000"/>
                </a:solidFill>
                <a:effectLst/>
                <a:latin typeface="Times New Roman Bold" charset="0"/>
                <a:ea typeface="Calibri" pitchFamily="34" charset="0"/>
                <a:cs typeface="B Mitra" pitchFamily="2" charset="-78"/>
              </a:rPr>
              <a:t>تعبیه ترمز در پایه ترانس برای کنترل مد لغزش</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89197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174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2775" y="1295400"/>
            <a:ext cx="2838450"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56033" y="4418857"/>
            <a:ext cx="308930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4">
                <a:ln>
                  <a:noFill/>
                </a:ln>
                <a:solidFill>
                  <a:srgbClr val="000000"/>
                </a:solidFill>
                <a:effectLst/>
                <a:latin typeface="Times New Roman Bold" charset="0"/>
                <a:ea typeface="Calibri" pitchFamily="34" charset="0"/>
                <a:cs typeface="B Mitra" pitchFamily="2" charset="-78"/>
              </a:rPr>
              <a:t>تقویت مهار بندی رادیاتور ترانس</a:t>
            </a:r>
            <a:r>
              <a:rPr kumimoji="0" lang="ar-SA" sz="2000" b="1" i="0" u="none" strike="noStrike" cap="none" normalizeH="0" baseline="0" dirty="0" smtClean="0">
                <a:ln>
                  <a:noFill/>
                </a:ln>
                <a:solidFill>
                  <a:srgbClr val="000000"/>
                </a:solidFill>
                <a:effectLst/>
                <a:latin typeface="Times New Roman Bold" charset="0"/>
                <a:ea typeface="Calibri" pitchFamily="34" charset="0"/>
                <a:cs typeface="B Mitra" pitchFamily="2" charset="-78"/>
              </a:rPr>
              <a:t> </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261956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2769" name="Picture 4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1676400"/>
            <a:ext cx="3476625"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548163" y="5501046"/>
            <a:ext cx="55370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5">
                <a:ln>
                  <a:noFill/>
                </a:ln>
                <a:solidFill>
                  <a:srgbClr val="000000"/>
                </a:solidFill>
                <a:effectLst/>
                <a:latin typeface="Times New Roman Bold" charset="0"/>
                <a:ea typeface="Calibri" pitchFamily="34" charset="0"/>
                <a:cs typeface="B Mitra" pitchFamily="2" charset="-78"/>
              </a:rPr>
              <a:t> بهسازی اتصال بوشینگ برای کنترل مد شکست اتصال و نشت روغن</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111292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7893" r="2139"/>
          <a:stretch>
            <a:fillRect/>
          </a:stretch>
        </p:blipFill>
        <p:spPr bwMode="auto">
          <a:xfrm>
            <a:off x="1619250" y="914400"/>
            <a:ext cx="295275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33793" name="Picture 6"/>
          <p:cNvPicPr>
            <a:picLocks noChangeAspect="1" noChangeArrowheads="1"/>
          </p:cNvPicPr>
          <p:nvPr/>
        </p:nvPicPr>
        <p:blipFill>
          <a:blip r:embed="rId4">
            <a:extLst>
              <a:ext uri="{28A0092B-C50C-407E-A947-70E740481C1C}">
                <a14:useLocalDpi xmlns:a14="http://schemas.microsoft.com/office/drawing/2010/main" xmlns="" val="0"/>
              </a:ext>
            </a:extLst>
          </a:blip>
          <a:srcRect t="13072"/>
          <a:stretch>
            <a:fillRect/>
          </a:stretch>
        </p:blipFill>
        <p:spPr bwMode="auto">
          <a:xfrm>
            <a:off x="2743200" y="3733800"/>
            <a:ext cx="3181350" cy="1943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388376" y="5897435"/>
            <a:ext cx="53799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6">
                <a:ln>
                  <a:noFill/>
                </a:ln>
                <a:solidFill>
                  <a:srgbClr val="000000"/>
                </a:solidFill>
                <a:effectLst/>
                <a:latin typeface="Times New Roman Bold" charset="0"/>
                <a:ea typeface="Calibri" pitchFamily="34" charset="0"/>
                <a:cs typeface="B Mitra" pitchFamily="2" charset="-78"/>
              </a:rPr>
              <a:t> تعبیه رسانای انعطاف پذیر دارای لقی برای کنترل جابه‌جایی نسبی تجهیزات</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884263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0" y="914400"/>
            <a:ext cx="7239000" cy="584775"/>
          </a:xfrm>
          <a:prstGeom prst="rect">
            <a:avLst/>
          </a:prstGeom>
        </p:spPr>
        <p:txBody>
          <a:bodyPr wrap="square">
            <a:spAutoFit/>
          </a:bodyPr>
          <a:lstStyle/>
          <a:p>
            <a:pPr algn="r" rtl="1"/>
            <a:r>
              <a:rPr lang="fa-IR" dirty="0" smtClean="0">
                <a:cs typeface="B Mitra" pitchFamily="2" charset="-78"/>
              </a:rPr>
              <a:t> </a:t>
            </a:r>
            <a:r>
              <a:rPr lang="ar-SA" sz="3200" b="1" dirty="0">
                <a:effectLst>
                  <a:outerShdw blurRad="38100" dist="38100" dir="2700000" algn="tl">
                    <a:srgbClr val="000000">
                      <a:alpha val="43137"/>
                    </a:srgbClr>
                  </a:outerShdw>
                </a:effectLst>
                <a:cs typeface="B Mitra" pitchFamily="2" charset="-78"/>
              </a:rPr>
              <a:t>رویکردهای ارزیابی لرزه‌ای</a:t>
            </a:r>
            <a:endParaRPr lang="fa-IR" sz="3200" b="1" dirty="0">
              <a:effectLst>
                <a:outerShdw blurRad="38100" dist="38100" dir="2700000" algn="tl">
                  <a:srgbClr val="000000">
                    <a:alpha val="43137"/>
                  </a:srgbClr>
                </a:outerShdw>
              </a:effectLst>
              <a:cs typeface="B Mitra" pitchFamily="2" charset="-78"/>
            </a:endParaRPr>
          </a:p>
        </p:txBody>
      </p:sp>
      <p:sp>
        <p:nvSpPr>
          <p:cNvPr id="2" name="Rectangle 1"/>
          <p:cNvSpPr/>
          <p:nvPr/>
        </p:nvSpPr>
        <p:spPr>
          <a:xfrm>
            <a:off x="1371600" y="2094155"/>
            <a:ext cx="6019800" cy="2677656"/>
          </a:xfrm>
          <a:prstGeom prst="rect">
            <a:avLst/>
          </a:prstGeom>
        </p:spPr>
        <p:txBody>
          <a:bodyPr wrap="square">
            <a:spAutoFit/>
          </a:bodyPr>
          <a:lstStyle/>
          <a:p>
            <a:pPr algn="just" rtl="1"/>
            <a:r>
              <a:rPr lang="ar-SA" sz="2800" dirty="0">
                <a:cs typeface="B Mitra" pitchFamily="2" charset="-78"/>
              </a:rPr>
              <a:t>ارزیابی لرزه‌ای در این راهنما در دو مرحله تعریف می‌شود. مرحله اول پیش ارزیابی است که در آن با بررسی سریع وضعیت شریان حیاتی، ضمن تعیین نیاز یا عدم نیاز به ارزیابی، سطح مطالعات نیز مشخص می‌شود. سپس در مرحله ارزیابی، فعالیت‌ها به یک از دو صورت ارزیابی اولیه و تفصیلی </a:t>
            </a:r>
            <a:r>
              <a:rPr lang="ar-SA" sz="2800" dirty="0" smtClean="0">
                <a:cs typeface="B Mitra" pitchFamily="2" charset="-78"/>
              </a:rPr>
              <a:t>تعریف </a:t>
            </a:r>
            <a:r>
              <a:rPr lang="ar-SA" sz="2800" dirty="0">
                <a:cs typeface="B Mitra" pitchFamily="2" charset="-78"/>
              </a:rPr>
              <a:t>می‌شود. </a:t>
            </a:r>
            <a:endParaRPr lang="en-US" sz="2800" dirty="0">
              <a:cs typeface="B Mitra" pitchFamily="2" charset="-78"/>
            </a:endParaRPr>
          </a:p>
        </p:txBody>
      </p:sp>
    </p:spTree>
    <p:extLst>
      <p:ext uri="{BB962C8B-B14F-4D97-AF65-F5344CB8AC3E}">
        <p14:creationId xmlns:p14="http://schemas.microsoft.com/office/powerpoint/2010/main" xmlns="" val="230833218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48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0955" y="1447800"/>
            <a:ext cx="2419350" cy="32194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38676" y="5257057"/>
            <a:ext cx="428995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7">
                <a:ln>
                  <a:noFill/>
                </a:ln>
                <a:solidFill>
                  <a:srgbClr val="000000"/>
                </a:solidFill>
                <a:effectLst/>
                <a:latin typeface="Times New Roman Bold" charset="0"/>
                <a:ea typeface="Calibri" pitchFamily="34" charset="0"/>
                <a:cs typeface="B Mitra" pitchFamily="2" charset="-78"/>
              </a:rPr>
              <a:t> تعبیه سوئیچ قطع برای کنترل عملکرد تجهیزات</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123792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r="3287"/>
          <a:stretch>
            <a:fillRect/>
          </a:stretch>
        </p:blipFill>
        <p:spPr bwMode="auto">
          <a:xfrm>
            <a:off x="4724400" y="1148379"/>
            <a:ext cx="2733675"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35841"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5500" y="1143000"/>
            <a:ext cx="2095500"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1196717" y="5012325"/>
            <a:ext cx="675056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8">
                <a:ln>
                  <a:noFill/>
                </a:ln>
                <a:solidFill>
                  <a:srgbClr val="000000"/>
                </a:solidFill>
                <a:effectLst/>
                <a:latin typeface="Times New Roman Bold" charset="0"/>
                <a:ea typeface="Calibri" pitchFamily="34" charset="0"/>
                <a:cs typeface="B Mitra" pitchFamily="2" charset="-78"/>
              </a:rPr>
              <a:t> استفاده از میراگر و جداساز لرزه‌ای در پایه سازه نگه‌دارنده تجهیزات برای کاهش ورودی لرزه‌ای</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390904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6865"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5982" y="1752600"/>
            <a:ext cx="4027266" cy="27908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924286" y="5043846"/>
            <a:ext cx="381065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9">
                <a:ln>
                  <a:noFill/>
                </a:ln>
                <a:solidFill>
                  <a:srgbClr val="000000"/>
                </a:solidFill>
                <a:effectLst/>
                <a:latin typeface="Times New Roman Bold" charset="0"/>
                <a:ea typeface="Calibri" pitchFamily="34" charset="0"/>
                <a:cs typeface="B Mitra" pitchFamily="2" charset="-78"/>
              </a:rPr>
              <a:t> مهار بندی قفسه باتری‌ها جهت کنترل واژگونی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7255463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7889"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395575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255500" y="4891446"/>
            <a:ext cx="61702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0">
                <a:ln>
                  <a:noFill/>
                </a:ln>
                <a:solidFill>
                  <a:srgbClr val="000000"/>
                </a:solidFill>
                <a:effectLst/>
                <a:latin typeface="Times New Roman Bold" charset="0"/>
                <a:ea typeface="Calibri" pitchFamily="34" charset="0"/>
                <a:cs typeface="B Mitra" pitchFamily="2" charset="-78"/>
              </a:rPr>
              <a:t> مهار بندی مستقیم بدنه تجهیزات برای کنترل مدهای خرابی واژگونی و لغزش</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028550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8913"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t="11299"/>
          <a:stretch>
            <a:fillRect/>
          </a:stretch>
        </p:blipFill>
        <p:spPr bwMode="auto">
          <a:xfrm>
            <a:off x="3127885" y="990600"/>
            <a:ext cx="2986366" cy="33014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29752" y="4600547"/>
            <a:ext cx="308449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61">
                <a:ln>
                  <a:noFill/>
                </a:ln>
                <a:solidFill>
                  <a:srgbClr val="000000"/>
                </a:solidFill>
                <a:effectLst/>
                <a:latin typeface="Times New Roman Bold" charset="0"/>
                <a:ea typeface="Calibri" pitchFamily="34" charset="0"/>
                <a:cs typeface="B Mitra" pitchFamily="2" charset="-78"/>
              </a:rPr>
              <a:t>مهار بندی تجهیزات یدکی در انبار</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639812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3009" name="Picture 5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1752600"/>
            <a:ext cx="4924425"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822219" y="5059235"/>
            <a:ext cx="46907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bmk="_Toc342317262">
                <a:ln>
                  <a:noFill/>
                </a:ln>
                <a:solidFill>
                  <a:srgbClr val="000000"/>
                </a:solidFill>
                <a:effectLst/>
                <a:latin typeface="Times New Roman Bold" charset="0"/>
                <a:ea typeface="Calibri" pitchFamily="34" charset="0"/>
                <a:cs typeface="B Mitra" pitchFamily="2" charset="-78"/>
              </a:rPr>
              <a:t>اصلاح جزئیات پایه برج در زمین‌های شیب‌دار جهت بهسازی رفتار</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828558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4033" name="Picture 1" descr="1-2"/>
          <p:cNvPicPr>
            <a:picLocks noChangeAspect="1" noChangeArrowheads="1"/>
          </p:cNvPicPr>
          <p:nvPr/>
        </p:nvPicPr>
        <p:blipFill>
          <a:blip r:embed="rId3" cstate="print">
            <a:extLst>
              <a:ext uri="{28A0092B-C50C-407E-A947-70E740481C1C}">
                <a14:useLocalDpi xmlns:a14="http://schemas.microsoft.com/office/drawing/2010/main" xmlns="" val="0"/>
              </a:ext>
            </a:extLst>
          </a:blip>
          <a:srcRect l="7896" t="5034" r="45818" b="59732"/>
          <a:stretch>
            <a:fillRect/>
          </a:stretch>
        </p:blipFill>
        <p:spPr bwMode="auto">
          <a:xfrm>
            <a:off x="2976563" y="1676400"/>
            <a:ext cx="2581275" cy="27813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1981200" y="4953000"/>
            <a:ext cx="546495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جزئيات بهسازي ترانس‌های هوایی خطوط توزيع هوايي بروش تثبیت پایه</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2534555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169" t="13675" r="13150" b="35451"/>
          <a:stretch>
            <a:fillRect/>
          </a:stretch>
        </p:blipFill>
        <p:spPr bwMode="auto">
          <a:xfrm>
            <a:off x="4822115" y="628649"/>
            <a:ext cx="3990975" cy="4010025"/>
          </a:xfrm>
          <a:prstGeom prst="rect">
            <a:avLst/>
          </a:prstGeom>
          <a:noFill/>
          <a:extLst>
            <a:ext uri="{909E8E84-426E-40DD-AFC4-6F175D3DCCD1}">
              <a14:hiddenFill xmlns:a14="http://schemas.microsoft.com/office/drawing/2010/main" xmlns="">
                <a:solidFill>
                  <a:srgbClr val="FFFFFF"/>
                </a:solidFill>
              </a14:hiddenFill>
            </a:ext>
          </a:extLst>
        </p:spPr>
      </p:pic>
      <p:pic>
        <p:nvPicPr>
          <p:cNvPr id="45057" name="Picture 6" descr="Untitled-90-1 cop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025" y="1371600"/>
            <a:ext cx="3990975" cy="25241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809123" y="5073136"/>
            <a:ext cx="56781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4">
                <a:ln>
                  <a:noFill/>
                </a:ln>
                <a:solidFill>
                  <a:srgbClr val="000000"/>
                </a:solidFill>
                <a:effectLst/>
                <a:latin typeface="Times New Roman Bold" charset="0"/>
                <a:ea typeface="Calibri" pitchFamily="34" charset="0"/>
                <a:cs typeface="B Mitra" pitchFamily="2" charset="-78"/>
              </a:rPr>
              <a:t>جزئيات بهسازي تيرهاي خطوط توزيع هوايي بروش پایدار سازی در پی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3174581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8-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063" t="50656" r="37454" b="15535"/>
          <a:stretch>
            <a:fillRect/>
          </a:stretch>
        </p:blipFill>
        <p:spPr bwMode="auto">
          <a:xfrm>
            <a:off x="5410200" y="838200"/>
            <a:ext cx="2927350" cy="266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descr="8-2"/>
          <p:cNvPicPr>
            <a:picLocks noChangeAspect="1" noChangeArrowheads="1"/>
          </p:cNvPicPr>
          <p:nvPr/>
        </p:nvPicPr>
        <p:blipFill>
          <a:blip r:embed="rId4" cstate="print">
            <a:extLst>
              <a:ext uri="{28A0092B-C50C-407E-A947-70E740481C1C}">
                <a14:useLocalDpi xmlns:a14="http://schemas.microsoft.com/office/drawing/2010/main" xmlns="" val="0"/>
              </a:ext>
            </a:extLst>
          </a:blip>
          <a:srcRect l="11760" t="56342" r="36064" b="21225"/>
          <a:stretch>
            <a:fillRect/>
          </a:stretch>
        </p:blipFill>
        <p:spPr bwMode="auto">
          <a:xfrm>
            <a:off x="1371600" y="1600200"/>
            <a:ext cx="2906713"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301875" y="4038600"/>
            <a:ext cx="4572000" cy="369332"/>
          </a:xfrm>
          <a:prstGeom prst="rect">
            <a:avLst/>
          </a:prstGeom>
        </p:spPr>
        <p:txBody>
          <a:bodyPr>
            <a:spAutoFit/>
          </a:bodyPr>
          <a:lstStyle/>
          <a:p>
            <a:r>
              <a:rPr lang="ar-SA" dirty="0">
                <a:cs typeface="B Mitra" pitchFamily="2" charset="-78"/>
              </a:rPr>
              <a:t>جزئيات بهسازي تيرهاي خطوط توزيع هوايي با ژاکت و یا تسمه فلزی </a:t>
            </a:r>
            <a:endParaRPr lang="fa-IR" dirty="0">
              <a:cs typeface="B Mitra" pitchFamily="2" charset="-78"/>
            </a:endParaRPr>
          </a:p>
        </p:txBody>
      </p:sp>
    </p:spTree>
    <p:extLst>
      <p:ext uri="{BB962C8B-B14F-4D97-AF65-F5344CB8AC3E}">
        <p14:creationId xmlns:p14="http://schemas.microsoft.com/office/powerpoint/2010/main" xmlns="" val="32172482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7105" name="Picture 7" descr="Untitled-90-2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752600"/>
            <a:ext cx="4962525" cy="27527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84833" y="5424846"/>
            <a:ext cx="44181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6">
                <a:ln>
                  <a:noFill/>
                </a:ln>
                <a:solidFill>
                  <a:srgbClr val="000000"/>
                </a:solidFill>
                <a:effectLst/>
                <a:latin typeface="Times New Roman Bold" charset="0"/>
                <a:ea typeface="Calibri" pitchFamily="34" charset="0"/>
                <a:cs typeface="B Mitra" pitchFamily="2" charset="-78"/>
              </a:rPr>
              <a:t>استفاده از اتصال نرم در خطوط توزيع برق انتقال زميني</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768690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337858"/>
            <a:ext cx="7391400" cy="4832092"/>
          </a:xfrm>
          <a:prstGeom prst="rect">
            <a:avLst/>
          </a:prstGeom>
        </p:spPr>
        <p:txBody>
          <a:bodyPr wrap="square">
            <a:spAutoFit/>
          </a:bodyPr>
          <a:lstStyle/>
          <a:p>
            <a:pPr algn="just" rtl="1"/>
            <a:r>
              <a:rPr lang="ar-SA" sz="2800" dirty="0" smtClean="0">
                <a:cs typeface="B Mitra" pitchFamily="2" charset="-78"/>
              </a:rPr>
              <a:t>بهره‌بردار </a:t>
            </a:r>
            <a:r>
              <a:rPr lang="ar-SA" sz="2800" dirty="0">
                <a:cs typeface="B Mitra" pitchFamily="2" charset="-78"/>
              </a:rPr>
              <a:t>یا مسئول سامانه باید همواره آگاهی و اطمینان کافی از ایمنی و عملکرد لرزه‌ای مناسب تأسیسات خود داشته باشد. در غیر این صورت درخواست ارزیابی عملکرد تأسیسات ارائه می‌شود. سطح و جزئیات مورد نیاز در ارزیابی، بستگی به میزان آگاهی مورد نیاز درخواست کننده دارد. پیش از شروع ارزیابی، مرحله پیش ارزیابی با اهداف ذیل صورت مي‌پذیرد که می‌تواند توسط مهندسین بهره‌بردار یا مسئول نیز انجام شود: </a:t>
            </a:r>
            <a:endParaRPr lang="en-US" sz="2800" dirty="0">
              <a:cs typeface="B Mitra" pitchFamily="2" charset="-78"/>
            </a:endParaRPr>
          </a:p>
          <a:p>
            <a:pPr lvl="0" algn="just" rtl="1"/>
            <a:r>
              <a:rPr lang="ar-SA" sz="2800" dirty="0">
                <a:cs typeface="B Mitra" pitchFamily="2" charset="-78"/>
              </a:rPr>
              <a:t>شناسایی شدت خطر، عملکرد لرزه ای و ارزیابی آسیب پذیری کلی ‌ </a:t>
            </a:r>
            <a:endParaRPr lang="en-US" sz="2800" dirty="0">
              <a:cs typeface="B Mitra" pitchFamily="2" charset="-78"/>
            </a:endParaRPr>
          </a:p>
          <a:p>
            <a:pPr lvl="0" algn="just" rtl="1"/>
            <a:r>
              <a:rPr lang="ar-SA" sz="2800" dirty="0">
                <a:cs typeface="B Mitra" pitchFamily="2" charset="-78"/>
              </a:rPr>
              <a:t>حصول اطمینان از در دسترس بودن منابع و تخصص‌های کافی و مناسب جهت ارزیابی</a:t>
            </a:r>
            <a:endParaRPr lang="en-US" sz="2800" dirty="0">
              <a:cs typeface="B Mitra" pitchFamily="2" charset="-78"/>
            </a:endParaRPr>
          </a:p>
          <a:p>
            <a:pPr lvl="0" algn="just" rtl="1"/>
            <a:r>
              <a:rPr lang="ar-SA" sz="2800" dirty="0">
                <a:cs typeface="B Mitra" pitchFamily="2" charset="-78"/>
              </a:rPr>
              <a:t>تعیین سطح مطالعات مناسب بر اساس درخواست و منابع موجود و زمان‌بندی.</a:t>
            </a:r>
            <a:endParaRPr lang="en-US" sz="2800" dirty="0">
              <a:cs typeface="B Mitra" pitchFamily="2" charset="-78"/>
            </a:endParaRPr>
          </a:p>
        </p:txBody>
      </p:sp>
      <p:sp>
        <p:nvSpPr>
          <p:cNvPr id="5" name="Rectangle 4"/>
          <p:cNvSpPr/>
          <p:nvPr/>
        </p:nvSpPr>
        <p:spPr>
          <a:xfrm>
            <a:off x="6553200" y="533400"/>
            <a:ext cx="1901483" cy="584775"/>
          </a:xfrm>
          <a:prstGeom prst="rect">
            <a:avLst/>
          </a:prstGeom>
        </p:spPr>
        <p:txBody>
          <a:bodyPr wrap="none">
            <a:spAutoFit/>
          </a:bodyPr>
          <a:lstStyle/>
          <a:p>
            <a:pPr algn="r" rtl="1"/>
            <a:r>
              <a:rPr lang="fa-IR" sz="3200" b="1" dirty="0">
                <a:effectLst>
                  <a:outerShdw blurRad="38100" dist="38100" dir="2700000" algn="tl">
                    <a:srgbClr val="000000">
                      <a:alpha val="43137"/>
                    </a:srgbClr>
                  </a:outerShdw>
                </a:effectLst>
                <a:cs typeface="B Mitra" pitchFamily="2" charset="-78"/>
              </a:rPr>
              <a:t>پیش</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endParaRPr lang="en-US" sz="3200"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3219126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
          <p:cNvGrpSpPr>
            <a:grpSpLocks/>
          </p:cNvGrpSpPr>
          <p:nvPr/>
        </p:nvGrpSpPr>
        <p:grpSpPr bwMode="auto">
          <a:xfrm>
            <a:off x="1631259" y="1627210"/>
            <a:ext cx="5965825" cy="2960688"/>
            <a:chOff x="1260" y="1818"/>
            <a:chExt cx="9396" cy="4662"/>
          </a:xfrm>
        </p:grpSpPr>
        <p:pic>
          <p:nvPicPr>
            <p:cNvPr id="48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0" y="3020"/>
              <a:ext cx="3470" cy="346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
            <p:cNvGrpSpPr>
              <a:grpSpLocks/>
            </p:cNvGrpSpPr>
            <p:nvPr/>
          </p:nvGrpSpPr>
          <p:grpSpPr bwMode="auto">
            <a:xfrm>
              <a:off x="1260" y="1818"/>
              <a:ext cx="9396" cy="4627"/>
              <a:chOff x="1260" y="1818"/>
              <a:chExt cx="9396" cy="4627"/>
            </a:xfrm>
          </p:grpSpPr>
          <p:pic>
            <p:nvPicPr>
              <p:cNvPr id="48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2" y="2105"/>
                <a:ext cx="4310" cy="43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3"/>
              <p:cNvGrpSpPr>
                <a:grpSpLocks/>
              </p:cNvGrpSpPr>
              <p:nvPr/>
            </p:nvGrpSpPr>
            <p:grpSpPr bwMode="auto">
              <a:xfrm>
                <a:off x="1260" y="1818"/>
                <a:ext cx="9396" cy="4482"/>
                <a:chOff x="1260" y="1818"/>
                <a:chExt cx="9396" cy="4482"/>
              </a:xfrm>
            </p:grpSpPr>
            <p:sp>
              <p:nvSpPr>
                <p:cNvPr id="6" name="Text Box 18"/>
                <p:cNvSpPr txBox="1">
                  <a:spLocks noChangeArrowheads="1"/>
                </p:cNvSpPr>
                <p:nvPr/>
              </p:nvSpPr>
              <p:spPr bwMode="auto">
                <a:xfrm>
                  <a:off x="6001" y="3817"/>
                  <a:ext cx="718" cy="4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4"/>
                <p:cNvGrpSpPr>
                  <a:grpSpLocks/>
                </p:cNvGrpSpPr>
                <p:nvPr/>
              </p:nvGrpSpPr>
              <p:grpSpPr bwMode="auto">
                <a:xfrm>
                  <a:off x="1260" y="1818"/>
                  <a:ext cx="9396" cy="4482"/>
                  <a:chOff x="1260" y="1818"/>
                  <a:chExt cx="9396" cy="4482"/>
                </a:xfrm>
              </p:grpSpPr>
              <p:sp>
                <p:nvSpPr>
                  <p:cNvPr id="8" name="Text Box 17"/>
                  <p:cNvSpPr txBox="1">
                    <a:spLocks noChangeArrowheads="1"/>
                  </p:cNvSpPr>
                  <p:nvPr/>
                </p:nvSpPr>
                <p:spPr bwMode="auto">
                  <a:xfrm>
                    <a:off x="8554" y="3799"/>
                    <a:ext cx="1172" cy="34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نمای پلان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6"/>
                  <p:cNvSpPr txBox="1">
                    <a:spLocks noChangeArrowheads="1"/>
                  </p:cNvSpPr>
                  <p:nvPr/>
                </p:nvSpPr>
                <p:spPr bwMode="auto">
                  <a:xfrm>
                    <a:off x="5580" y="1818"/>
                    <a:ext cx="2263" cy="7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ا</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ندازه نبشی و موقعیت مهاربند  و</a:t>
                    </a: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 یا آماده سازی پیچ‌</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ها برای طراحی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2880" y="3209"/>
                    <a:ext cx="1372" cy="4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 جوش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1620" y="4140"/>
                    <a:ext cx="1034" cy="3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3"/>
                  <p:cNvSpPr txBox="1">
                    <a:spLocks noChangeArrowheads="1"/>
                  </p:cNvSpPr>
                  <p:nvPr/>
                </p:nvSpPr>
                <p:spPr bwMode="auto">
                  <a:xfrm>
                    <a:off x="3240" y="3960"/>
                    <a:ext cx="900" cy="3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مهار به سازه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3455" y="4320"/>
                    <a:ext cx="865" cy="6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جوش در تمام محیط نبشی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1"/>
                  <p:cNvSpPr txBox="1">
                    <a:spLocks noChangeArrowheads="1"/>
                  </p:cNvSpPr>
                  <p:nvPr/>
                </p:nvSpPr>
                <p:spPr bwMode="auto">
                  <a:xfrm>
                    <a:off x="5049" y="5506"/>
                    <a:ext cx="1791" cy="4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دو پیچ برای تجهیزات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6860" y="5530"/>
                    <a:ext cx="1800" cy="3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اربند و یک پیچ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9"/>
                  <p:cNvSpPr txBox="1">
                    <a:spLocks noChangeArrowheads="1"/>
                  </p:cNvSpPr>
                  <p:nvPr/>
                </p:nvSpPr>
                <p:spPr bwMode="auto">
                  <a:xfrm>
                    <a:off x="8660" y="5560"/>
                    <a:ext cx="1996" cy="5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ی</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ک</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 پیچ کا</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ف</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 است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1615" y="4955"/>
                    <a:ext cx="1853" cy="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اتصال پیچی یا جوشی به سازه هردو مجاز است</a:t>
                    </a:r>
                    <a:r>
                      <a:rPr kumimoji="0" lang="ar-SA"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7"/>
                  <p:cNvSpPr txBox="1">
                    <a:spLocks noChangeArrowheads="1"/>
                  </p:cNvSpPr>
                  <p:nvPr/>
                </p:nvSpPr>
                <p:spPr bwMode="auto">
                  <a:xfrm>
                    <a:off x="1260" y="5879"/>
                    <a:ext cx="4500" cy="4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چهار عدد نبشی یا بیشتر توسط اتصال جوشی و پیچی به کف یا بالشتک</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5760" y="5940"/>
                    <a:ext cx="4226" cy="3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Nazanin" pitchFamily="2" charset="-78"/>
                      </a:rPr>
                      <a:t>چهار عدد نبشی یا بیشتر اتصال به تجهیزات ساختمان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5"/>
                  <p:cNvSpPr txBox="1">
                    <a:spLocks noChangeArrowheads="1"/>
                  </p:cNvSpPr>
                  <p:nvPr/>
                </p:nvSpPr>
                <p:spPr bwMode="auto">
                  <a:xfrm>
                    <a:off x="3554" y="5227"/>
                    <a:ext cx="1440" cy="4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اگر نبشی به همراه تجهیز ذوب شده باشد یک پیچ کافی است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grpSp>
      </p:grpSp>
      <p:sp>
        <p:nvSpPr>
          <p:cNvPr id="2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2" name="Rectangle 21"/>
          <p:cNvSpPr/>
          <p:nvPr/>
        </p:nvSpPr>
        <p:spPr>
          <a:xfrm>
            <a:off x="2233997" y="4953000"/>
            <a:ext cx="4280339" cy="523220"/>
          </a:xfrm>
          <a:prstGeom prst="rect">
            <a:avLst/>
          </a:prstGeom>
        </p:spPr>
        <p:txBody>
          <a:bodyPr wrap="none">
            <a:spAutoFit/>
          </a:bodyPr>
          <a:lstStyle/>
          <a:p>
            <a:r>
              <a:rPr lang="ar-SA" sz="2800" dirty="0">
                <a:cs typeface="B Mitra" pitchFamily="2" charset="-78"/>
              </a:rPr>
              <a:t>نمونه‌هايی از جزئيات بهسازي مهار تابلوها</a:t>
            </a:r>
            <a:endParaRPr lang="fa-IR" sz="2800" dirty="0">
              <a:cs typeface="B Mitra" pitchFamily="2" charset="-78"/>
            </a:endParaRPr>
          </a:p>
        </p:txBody>
      </p:sp>
    </p:spTree>
    <p:extLst>
      <p:ext uri="{BB962C8B-B14F-4D97-AF65-F5344CB8AC3E}">
        <p14:creationId xmlns:p14="http://schemas.microsoft.com/office/powerpoint/2010/main" xmlns="" val="216896242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438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مخابرات</a:t>
            </a:r>
            <a:endParaRPr lang="en-US" sz="2800" dirty="0">
              <a:cs typeface="B Mitra" pitchFamily="2" charset="-78"/>
            </a:endParaRPr>
          </a:p>
        </p:txBody>
      </p:sp>
    </p:spTree>
    <p:extLst>
      <p:ext uri="{BB962C8B-B14F-4D97-AF65-F5344CB8AC3E}">
        <p14:creationId xmlns:p14="http://schemas.microsoft.com/office/powerpoint/2010/main" xmlns="" val="55994243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91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b="3217"/>
          <a:stretch>
            <a:fillRect/>
          </a:stretch>
        </p:blipFill>
        <p:spPr bwMode="auto">
          <a:xfrm>
            <a:off x="2133600" y="990600"/>
            <a:ext cx="4533900" cy="3438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596210" y="4953002"/>
            <a:ext cx="36086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19">
                <a:ln>
                  <a:noFill/>
                </a:ln>
                <a:solidFill>
                  <a:srgbClr val="000000"/>
                </a:solidFill>
                <a:effectLst/>
                <a:latin typeface="Times New Roman Bold" charset="0"/>
                <a:ea typeface="MS Mincho" pitchFamily="49" charset="-128"/>
                <a:cs typeface="B Mitra" pitchFamily="2" charset="-78"/>
              </a:rPr>
              <a:t>پايدار سازي تجهيزات راديو به كف و ديوارها</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189359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017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747501"/>
            <a:ext cx="32480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146307" y="4750714"/>
            <a:ext cx="228940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21">
                <a:ln>
                  <a:noFill/>
                </a:ln>
                <a:solidFill>
                  <a:srgbClr val="000000"/>
                </a:solidFill>
                <a:effectLst/>
                <a:latin typeface="Times New Roman Bold" charset="0"/>
                <a:ea typeface="MS Mincho" pitchFamily="49" charset="-128"/>
                <a:cs typeface="B Mitra" pitchFamily="2" charset="-78"/>
              </a:rPr>
              <a:t>سامانه مهاربندي کابل افقي</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9935152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120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1524000"/>
            <a:ext cx="3105150" cy="3152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95600" y="5053727"/>
            <a:ext cx="25154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23">
                <a:ln>
                  <a:noFill/>
                </a:ln>
                <a:solidFill>
                  <a:srgbClr val="000000"/>
                </a:solidFill>
                <a:effectLst/>
                <a:latin typeface="Times New Roman Bold" charset="0"/>
                <a:ea typeface="MS Mincho" pitchFamily="49" charset="-128"/>
                <a:cs typeface="B Mitra" pitchFamily="2" charset="-78"/>
              </a:rPr>
              <a:t>پيچ مهاري که از کف کاذب عبور مي­کند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598858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2225" name="Picture 205" descr="50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990600"/>
            <a:ext cx="3590925" cy="36290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4095578" y="5454136"/>
            <a:ext cx="262924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99426">
                <a:ln>
                  <a:noFill/>
                </a:ln>
                <a:solidFill>
                  <a:srgbClr val="000000"/>
                </a:solidFill>
                <a:effectLst/>
                <a:latin typeface="Times New Roman Bold" charset="0"/>
                <a:ea typeface="MS Mincho" pitchFamily="49" charset="-128"/>
                <a:cs typeface="B Mitra" pitchFamily="2" charset="-78"/>
              </a:rPr>
              <a:t>مهار تجهيز بر روي كف سازه‌ای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600200" y="3657600"/>
            <a:ext cx="2286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قفسه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 شبکه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فضای لوله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پروفایل تاسیسات</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:پروفایل تسمه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3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4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935655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3266" name="Picture 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600200"/>
            <a:ext cx="5038725"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0"/>
          <p:cNvSpPr>
            <a:spLocks noChangeArrowheads="1"/>
          </p:cNvSpPr>
          <p:nvPr/>
        </p:nvSpPr>
        <p:spPr bwMode="auto">
          <a:xfrm>
            <a:off x="3414414" y="5103912"/>
            <a:ext cx="2162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1">
                <a:ln>
                  <a:noFill/>
                </a:ln>
                <a:solidFill>
                  <a:srgbClr val="000000"/>
                </a:solidFill>
                <a:effectLst/>
                <a:latin typeface="Times New Roman Bold" charset="0"/>
                <a:ea typeface="MS Mincho" pitchFamily="49" charset="-128"/>
                <a:cs typeface="B Mitra" pitchFamily="2" charset="-78"/>
              </a:rPr>
              <a:t>انعطاف پذیری اتصال کابل هوايي</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4328284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632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1624405"/>
            <a:ext cx="39719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378196" y="4814502"/>
            <a:ext cx="2101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bmk="_Toc342399437">
                <a:ln>
                  <a:noFill/>
                </a:ln>
                <a:solidFill>
                  <a:srgbClr val="000000"/>
                </a:solidFill>
                <a:effectLst/>
                <a:latin typeface="Times New Roman Bold" charset="0"/>
                <a:ea typeface="MS Mincho" pitchFamily="49" charset="-128"/>
                <a:cs typeface="B Mitra" pitchFamily="2" charset="-78"/>
              </a:rPr>
              <a:t>روش اجراي جديد مجراي انتقال کابل</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1521009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734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2990850" cy="27051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53135" y="5103912"/>
            <a:ext cx="26757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8">
                <a:ln>
                  <a:noFill/>
                </a:ln>
                <a:solidFill>
                  <a:srgbClr val="000000"/>
                </a:solidFill>
                <a:effectLst/>
                <a:latin typeface="Times New Roman Bold" charset="0"/>
                <a:ea typeface="MS Mincho" pitchFamily="49" charset="-128"/>
                <a:cs typeface="B Mitra" pitchFamily="2" charset="-78"/>
              </a:rPr>
              <a:t>تقویت اتصال مجراي انتقال کابل به آدم­رو</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596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90009" y="1295400"/>
            <a:ext cx="2733675" cy="1524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a:grpSpLocks/>
          </p:cNvGrpSpPr>
          <p:nvPr/>
        </p:nvGrpSpPr>
        <p:grpSpPr bwMode="auto">
          <a:xfrm>
            <a:off x="2207577" y="3443632"/>
            <a:ext cx="4152900" cy="1595438"/>
            <a:chOff x="2700" y="3844"/>
            <a:chExt cx="6540" cy="2513"/>
          </a:xfrm>
        </p:grpSpPr>
        <p:pic>
          <p:nvPicPr>
            <p:cNvPr id="58374" name="Picture 4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9" y="3844"/>
              <a:ext cx="6521" cy="2513"/>
            </a:xfrm>
            <a:prstGeom prst="rect">
              <a:avLst/>
            </a:prstGeom>
            <a:solidFill>
              <a:srgbClr val="C0C0C0"/>
            </a:solidFill>
          </p:spPr>
        </p:pic>
        <p:sp>
          <p:nvSpPr>
            <p:cNvPr id="3" name="Text Box 5"/>
            <p:cNvSpPr txBox="1">
              <a:spLocks noChangeArrowheads="1"/>
            </p:cNvSpPr>
            <p:nvPr/>
          </p:nvSpPr>
          <p:spPr bwMode="auto">
            <a:xfrm>
              <a:off x="2700" y="5940"/>
              <a:ext cx="2162" cy="415"/>
            </a:xfrm>
            <a:prstGeom prst="rect">
              <a:avLst/>
            </a:prstGeom>
            <a:solidFill>
              <a:srgbClr val="DDDDDD"/>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بدون پوشش کشی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2764" y="3946"/>
              <a:ext cx="1556" cy="41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 بزرگنمایی شده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3"/>
            <p:cNvSpPr txBox="1">
              <a:spLocks noChangeArrowheads="1"/>
            </p:cNvSpPr>
            <p:nvPr/>
          </p:nvSpPr>
          <p:spPr bwMode="auto">
            <a:xfrm>
              <a:off x="5728" y="3876"/>
              <a:ext cx="1896" cy="48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تصویربزرگنمایی شده</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5220" y="5635"/>
              <a:ext cx="1913" cy="43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درزگیر ضد حرارتی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8" name="Rectangle 9"/>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3244204" y="5332513"/>
            <a:ext cx="222528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آب</a:t>
            </a:r>
            <a:r>
              <a:rPr kumimoji="0" lang="fa-IR" sz="1200" b="1" i="0" u="none" strike="noStrike" cap="none" normalizeH="0" baseline="0" dirty="0" smtClean="0" bmk="_Toc342399439">
                <a:ln>
                  <a:noFill/>
                </a:ln>
                <a:solidFill>
                  <a:srgbClr val="000000"/>
                </a:solidFill>
                <a:effectLst/>
                <a:latin typeface="Arial"/>
                <a:ea typeface="MS Mincho" pitchFamily="49" charset="-128"/>
                <a:cs typeface="B Mitra" pitchFamily="2" charset="-78"/>
              </a:rPr>
              <a:t>­</a:t>
            </a: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بندی اتصال مجراي انتقال کابل</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1088543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981200"/>
            <a:ext cx="6781800" cy="3539430"/>
          </a:xfrm>
          <a:prstGeom prst="rect">
            <a:avLst/>
          </a:prstGeom>
        </p:spPr>
        <p:txBody>
          <a:bodyPr wrap="square">
            <a:spAutoFit/>
          </a:bodyPr>
          <a:lstStyle/>
          <a:p>
            <a:pPr algn="just" rtl="1"/>
            <a:r>
              <a:rPr lang="ar-SA" sz="2800" dirty="0">
                <a:cs typeface="B Mitra" pitchFamily="2" charset="-78"/>
              </a:rPr>
              <a:t>درخواست ارزیابی می‌تواند دارای یکی از سه رویکرد زیر باشد:</a:t>
            </a:r>
            <a:endParaRPr lang="en-US" sz="2800" dirty="0">
              <a:cs typeface="B Mitra" pitchFamily="2" charset="-78"/>
            </a:endParaRPr>
          </a:p>
          <a:p>
            <a:pPr lvl="0" algn="just" rtl="1"/>
            <a:r>
              <a:rPr lang="ar-SA" sz="2800" dirty="0">
                <a:cs typeface="B Mitra" pitchFamily="2" charset="-78"/>
              </a:rPr>
              <a:t>رویکرد فنی (عمدتاً با هدف ارتقای ایمنی با انجام عملیات بهسازی)</a:t>
            </a:r>
            <a:endParaRPr lang="en-US" sz="2800" dirty="0">
              <a:cs typeface="B Mitra" pitchFamily="2" charset="-78"/>
            </a:endParaRPr>
          </a:p>
          <a:p>
            <a:pPr lvl="0" algn="just" rtl="1"/>
            <a:r>
              <a:rPr lang="ar-SA" sz="2800" dirty="0">
                <a:cs typeface="B Mitra" pitchFamily="2" charset="-78"/>
              </a:rPr>
              <a:t>رویکرد مالی (عمدتاً با هدف برنامه ریزی بودجه و یا برآورد خسارات، بازیابی و ریسک سرمایه ای)</a:t>
            </a:r>
            <a:endParaRPr lang="en-US" sz="2800" dirty="0">
              <a:cs typeface="B Mitra" pitchFamily="2" charset="-78"/>
            </a:endParaRPr>
          </a:p>
          <a:p>
            <a:pPr lvl="0" algn="just" rtl="1"/>
            <a:r>
              <a:rPr lang="ar-SA" sz="2800" dirty="0">
                <a:cs typeface="B Mitra" pitchFamily="2" charset="-78"/>
              </a:rPr>
              <a:t>رویکرد مدیریتی (عمدتاً با اهدافی از قبیل برنامه ریزی مدیریت بحران، برنامه ریزی اقدامات فوری و اضطراری، برنامه ریزی افزایش ایمنی با روش‌های نرم افزاری یا غیر بهسازی و مدیریت ریسک)</a:t>
            </a:r>
            <a:endParaRPr lang="en-US" sz="2800" dirty="0">
              <a:cs typeface="B Mitra" pitchFamily="2" charset="-78"/>
            </a:endParaRPr>
          </a:p>
        </p:txBody>
      </p:sp>
      <p:sp>
        <p:nvSpPr>
          <p:cNvPr id="5" name="Rectangle 4"/>
          <p:cNvSpPr/>
          <p:nvPr/>
        </p:nvSpPr>
        <p:spPr>
          <a:xfrm>
            <a:off x="5715000" y="969981"/>
            <a:ext cx="2645276"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درخواست</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r>
              <a:rPr lang="fa-IR" b="1" dirty="0">
                <a:effectLst>
                  <a:outerShdw blurRad="38100" dist="38100" dir="2700000" algn="tl">
                    <a:srgbClr val="000000">
                      <a:alpha val="43137"/>
                    </a:srgbClr>
                  </a:outerShdw>
                </a:effectLst>
                <a:cs typeface="B Mitra" pitchFamily="2" charset="-78"/>
              </a:rPr>
              <a:t> </a:t>
            </a:r>
            <a:endParaRPr lang="en-US"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7929721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819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آب‌رسانی</a:t>
            </a:r>
            <a:endParaRPr lang="en-US" sz="2800" dirty="0">
              <a:cs typeface="B Mitra" pitchFamily="2" charset="-78"/>
            </a:endParaRPr>
          </a:p>
        </p:txBody>
      </p:sp>
    </p:spTree>
    <p:extLst>
      <p:ext uri="{BB962C8B-B14F-4D97-AF65-F5344CB8AC3E}">
        <p14:creationId xmlns:p14="http://schemas.microsoft.com/office/powerpoint/2010/main" xmlns="" val="1255183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0" name="Object 9"/>
          <p:cNvGraphicFramePr>
            <a:graphicFrameLocks noChangeAspect="1"/>
          </p:cNvGraphicFramePr>
          <p:nvPr>
            <p:extLst>
              <p:ext uri="{D42A27DB-BD31-4B8C-83A1-F6EECF244321}">
                <p14:modId xmlns:p14="http://schemas.microsoft.com/office/powerpoint/2010/main" xmlns="" val="3641974151"/>
              </p:ext>
            </p:extLst>
          </p:nvPr>
        </p:nvGraphicFramePr>
        <p:xfrm>
          <a:off x="4876800" y="1600200"/>
          <a:ext cx="2600325" cy="2028825"/>
        </p:xfrm>
        <a:graphic>
          <a:graphicData uri="http://schemas.openxmlformats.org/presentationml/2006/ole">
            <p:oleObj spid="_x0000_s61478" r:id="rId4" imgW="3067478" imgH="2180952" progId="">
              <p:embed/>
            </p:oleObj>
          </a:graphicData>
        </a:graphic>
      </p:graphicFrame>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 name="Object 11"/>
          <p:cNvGraphicFramePr>
            <a:graphicFrameLocks noChangeAspect="1"/>
          </p:cNvGraphicFramePr>
          <p:nvPr>
            <p:extLst>
              <p:ext uri="{D42A27DB-BD31-4B8C-83A1-F6EECF244321}">
                <p14:modId xmlns:p14="http://schemas.microsoft.com/office/powerpoint/2010/main" xmlns="" val="3860076648"/>
              </p:ext>
            </p:extLst>
          </p:nvPr>
        </p:nvGraphicFramePr>
        <p:xfrm>
          <a:off x="1447800" y="1676400"/>
          <a:ext cx="2943225" cy="1876425"/>
        </p:xfrm>
        <a:graphic>
          <a:graphicData uri="http://schemas.openxmlformats.org/presentationml/2006/ole">
            <p:oleObj spid="_x0000_s61479" r:id="rId5" imgW="2991268" imgH="1933333" progId="">
              <p:embed/>
            </p:oleObj>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711432171"/>
              </p:ext>
            </p:extLst>
          </p:nvPr>
        </p:nvGraphicFramePr>
        <p:xfrm>
          <a:off x="1371600" y="3886200"/>
          <a:ext cx="6138545" cy="274955"/>
        </p:xfrm>
        <a:graphic>
          <a:graphicData uri="http://schemas.openxmlformats.org/drawingml/2006/table">
            <a:tbl>
              <a:tblPr rtl="1" firstRow="1" firstCol="1" lastRow="1" lastCol="1" bandRow="1" bandCol="1">
                <a:tableStyleId>{7DF18680-E054-41AD-8BC1-D1AEF772440D}</a:tableStyleId>
              </a:tblPr>
              <a:tblGrid>
                <a:gridCol w="3060700"/>
                <a:gridCol w="3077845"/>
              </a:tblGrid>
              <a:tr h="274955">
                <a:tc>
                  <a:txBody>
                    <a:bodyPr/>
                    <a:lstStyle/>
                    <a:p>
                      <a:pPr algn="ctr" rtl="1">
                        <a:spcAft>
                          <a:spcPts val="300"/>
                        </a:spcAft>
                      </a:pPr>
                      <a:r>
                        <a:rPr lang="ar-SA" sz="1400">
                          <a:effectLst/>
                          <a:cs typeface="B Mitra" pitchFamily="2" charset="-78"/>
                        </a:rPr>
                        <a:t>(الف) شرایط عادي و آسيب ناچيز</a:t>
                      </a:r>
                      <a:endParaRPr lang="en-US" sz="1200" b="1">
                        <a:solidFill>
                          <a:srgbClr val="000000"/>
                        </a:solidFill>
                        <a:effectLst/>
                        <a:latin typeface="Times New Roman Bold"/>
                        <a:ea typeface="Times New Roman"/>
                        <a:cs typeface="B Mitra" pitchFamily="2" charset="-78"/>
                      </a:endParaRPr>
                    </a:p>
                  </a:txBody>
                  <a:tcPr marL="68580" marR="68580" marT="0" marB="0"/>
                </a:tc>
                <a:tc>
                  <a:txBody>
                    <a:bodyPr/>
                    <a:lstStyle/>
                    <a:p>
                      <a:pPr algn="ctr" rtl="1">
                        <a:spcAft>
                          <a:spcPts val="300"/>
                        </a:spcAft>
                      </a:pPr>
                      <a:r>
                        <a:rPr lang="ar-SA" sz="1400" dirty="0">
                          <a:effectLst/>
                          <a:cs typeface="B Mitra" pitchFamily="2" charset="-78"/>
                        </a:rPr>
                        <a:t> (ب) شرایط جابه‌جایی گسل</a:t>
                      </a:r>
                      <a:endParaRPr lang="en-US" sz="1200" b="1" dirty="0">
                        <a:solidFill>
                          <a:srgbClr val="000000"/>
                        </a:solidFill>
                        <a:effectLst/>
                        <a:latin typeface="Times New Roman Bold"/>
                        <a:ea typeface="Times New Roman"/>
                        <a:cs typeface="B Mitra" pitchFamily="2" charset="-78"/>
                      </a:endParaRPr>
                    </a:p>
                  </a:txBody>
                  <a:tcPr marL="68580" marR="68580" marT="0" marB="0"/>
                </a:tc>
              </a:tr>
            </a:tbl>
          </a:graphicData>
        </a:graphic>
      </p:graphicFrame>
      <p:sp>
        <p:nvSpPr>
          <p:cNvPr id="14" name="Rectangle 13"/>
          <p:cNvSpPr/>
          <p:nvPr/>
        </p:nvSpPr>
        <p:spPr>
          <a:xfrm>
            <a:off x="3276600" y="701060"/>
            <a:ext cx="3950120" cy="369332"/>
          </a:xfrm>
          <a:prstGeom prst="rect">
            <a:avLst/>
          </a:prstGeom>
        </p:spPr>
        <p:txBody>
          <a:bodyPr wrap="none">
            <a:spAutoFit/>
          </a:bodyPr>
          <a:lstStyle/>
          <a:p>
            <a:r>
              <a:rPr lang="ar-SA" dirty="0">
                <a:cs typeface="B Mitra" pitchFamily="2" charset="-78"/>
              </a:rPr>
              <a:t>تدابير مقابله با </a:t>
            </a:r>
            <a:r>
              <a:rPr lang="fa-IR" dirty="0">
                <a:cs typeface="B Mitra" pitchFamily="2" charset="-78"/>
              </a:rPr>
              <a:t>جابجايي</a:t>
            </a:r>
            <a:r>
              <a:rPr lang="ar-SA" dirty="0">
                <a:cs typeface="B Mitra" pitchFamily="2" charset="-78"/>
              </a:rPr>
              <a:t> گسل بر اساس پوشش بخش داخلي</a:t>
            </a:r>
            <a:endParaRPr lang="fa-IR" dirty="0">
              <a:cs typeface="B Mitra" pitchFamily="2" charset="-78"/>
            </a:endParaRPr>
          </a:p>
        </p:txBody>
      </p:sp>
    </p:spTree>
    <p:extLst>
      <p:ext uri="{BB962C8B-B14F-4D97-AF65-F5344CB8AC3E}">
        <p14:creationId xmlns:p14="http://schemas.microsoft.com/office/powerpoint/2010/main" xmlns="" val="69938706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21"/>
          <p:cNvGrpSpPr>
            <a:grpSpLocks/>
          </p:cNvGrpSpPr>
          <p:nvPr/>
        </p:nvGrpSpPr>
        <p:grpSpPr bwMode="auto">
          <a:xfrm>
            <a:off x="2566959" y="1456973"/>
            <a:ext cx="3830638" cy="2782888"/>
            <a:chOff x="2818" y="5415"/>
            <a:chExt cx="6255" cy="4544"/>
          </a:xfrm>
        </p:grpSpPr>
        <p:pic>
          <p:nvPicPr>
            <p:cNvPr id="2301" name="Picture 2722" descr="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8" y="5774"/>
              <a:ext cx="6255" cy="41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23"/>
            <p:cNvGrpSpPr>
              <a:grpSpLocks/>
            </p:cNvGrpSpPr>
            <p:nvPr/>
          </p:nvGrpSpPr>
          <p:grpSpPr bwMode="auto">
            <a:xfrm>
              <a:off x="2874" y="5415"/>
              <a:ext cx="5976" cy="3555"/>
              <a:chOff x="2874" y="5415"/>
              <a:chExt cx="5976" cy="3555"/>
            </a:xfrm>
          </p:grpSpPr>
          <p:sp>
            <p:nvSpPr>
              <p:cNvPr id="5" name="Text Box 2724"/>
              <p:cNvSpPr txBox="1">
                <a:spLocks noChangeArrowheads="1"/>
              </p:cNvSpPr>
              <p:nvPr/>
            </p:nvSpPr>
            <p:spPr bwMode="auto">
              <a:xfrm>
                <a:off x="6009" y="5415"/>
                <a:ext cx="284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حفاظ فلزي بيرون آمده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5"/>
              <p:cNvSpPr txBox="1">
                <a:spLocks noChangeArrowheads="1"/>
              </p:cNvSpPr>
              <p:nvPr/>
            </p:nvSpPr>
            <p:spPr bwMode="auto">
              <a:xfrm>
                <a:off x="5814"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726"/>
              <p:cNvSpPr txBox="1">
                <a:spLocks noChangeArrowheads="1"/>
              </p:cNvSpPr>
              <p:nvPr/>
            </p:nvSpPr>
            <p:spPr bwMode="auto">
              <a:xfrm>
                <a:off x="4779"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27"/>
              <p:cNvSpPr txBox="1">
                <a:spLocks noChangeArrowheads="1"/>
              </p:cNvSpPr>
              <p:nvPr/>
            </p:nvSpPr>
            <p:spPr bwMode="auto">
              <a:xfrm>
                <a:off x="4014" y="6990"/>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28"/>
              <p:cNvSpPr txBox="1">
                <a:spLocks noChangeArrowheads="1"/>
              </p:cNvSpPr>
              <p:nvPr/>
            </p:nvSpPr>
            <p:spPr bwMode="auto">
              <a:xfrm>
                <a:off x="2874" y="8325"/>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جعبه‌اي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29"/>
              <p:cNvSpPr txBox="1">
                <a:spLocks noChangeArrowheads="1"/>
              </p:cNvSpPr>
              <p:nvPr/>
            </p:nvSpPr>
            <p:spPr bwMode="auto">
              <a:xfrm>
                <a:off x="6264" y="8460"/>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قوسی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1" name="Rectangle 10"/>
          <p:cNvSpPr/>
          <p:nvPr/>
        </p:nvSpPr>
        <p:spPr>
          <a:xfrm>
            <a:off x="2520113" y="4876800"/>
            <a:ext cx="3212739" cy="400110"/>
          </a:xfrm>
          <a:prstGeom prst="rect">
            <a:avLst/>
          </a:prstGeom>
        </p:spPr>
        <p:txBody>
          <a:bodyPr wrap="none">
            <a:spAutoFit/>
          </a:bodyPr>
          <a:lstStyle/>
          <a:p>
            <a:r>
              <a:rPr lang="ar-SA" sz="2000" dirty="0">
                <a:cs typeface="B Mitra" pitchFamily="2" charset="-78"/>
              </a:rPr>
              <a:t>کنترل جابجایی در روان‌گرایی با لوله مرکب</a:t>
            </a:r>
            <a:endParaRPr lang="fa-IR" sz="2000" dirty="0">
              <a:cs typeface="B Mitra" pitchFamily="2" charset="-78"/>
            </a:endParaRPr>
          </a:p>
        </p:txBody>
      </p:sp>
    </p:spTree>
    <p:extLst>
      <p:ext uri="{BB962C8B-B14F-4D97-AF65-F5344CB8AC3E}">
        <p14:creationId xmlns:p14="http://schemas.microsoft.com/office/powerpoint/2010/main" xmlns="" val="124274045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16"/>
          <p:cNvGrpSpPr>
            <a:grpSpLocks/>
          </p:cNvGrpSpPr>
          <p:nvPr/>
        </p:nvGrpSpPr>
        <p:grpSpPr bwMode="auto">
          <a:xfrm>
            <a:off x="1828800" y="304800"/>
            <a:ext cx="3551238" cy="2905125"/>
            <a:chOff x="3272" y="5204"/>
            <a:chExt cx="5593" cy="4575"/>
          </a:xfrm>
        </p:grpSpPr>
        <p:pic>
          <p:nvPicPr>
            <p:cNvPr id="2296" name="Picture 2717" descr="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2" y="5204"/>
              <a:ext cx="5370" cy="45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18"/>
            <p:cNvGrpSpPr>
              <a:grpSpLocks/>
            </p:cNvGrpSpPr>
            <p:nvPr/>
          </p:nvGrpSpPr>
          <p:grpSpPr bwMode="auto">
            <a:xfrm>
              <a:off x="3324" y="7215"/>
              <a:ext cx="5541" cy="1425"/>
              <a:chOff x="3324" y="7215"/>
              <a:chExt cx="5541" cy="1425"/>
            </a:xfrm>
          </p:grpSpPr>
          <p:sp>
            <p:nvSpPr>
              <p:cNvPr id="5" name="Text Box 2719"/>
              <p:cNvSpPr txBox="1">
                <a:spLocks noChangeArrowheads="1"/>
              </p:cNvSpPr>
              <p:nvPr/>
            </p:nvSpPr>
            <p:spPr bwMode="auto">
              <a:xfrm>
                <a:off x="3324" y="8130"/>
                <a:ext cx="1716"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ورود آب زيرزميني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0"/>
              <p:cNvSpPr txBox="1">
                <a:spLocks noChangeArrowheads="1"/>
              </p:cNvSpPr>
              <p:nvPr/>
            </p:nvSpPr>
            <p:spPr bwMode="auto">
              <a:xfrm>
                <a:off x="6984" y="7215"/>
                <a:ext cx="1881"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وارد شدن سنگريزه به داخل جلوگيري مي‌كند.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8" name="Group 2851"/>
          <p:cNvGrpSpPr>
            <a:grpSpLocks/>
          </p:cNvGrpSpPr>
          <p:nvPr/>
        </p:nvGrpSpPr>
        <p:grpSpPr bwMode="auto">
          <a:xfrm>
            <a:off x="1861817" y="3560412"/>
            <a:ext cx="5038725" cy="1674813"/>
            <a:chOff x="2041" y="2927"/>
            <a:chExt cx="7934" cy="2638"/>
          </a:xfrm>
        </p:grpSpPr>
        <p:pic>
          <p:nvPicPr>
            <p:cNvPr id="2291" name="Picture 2852" descr="2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41" y="2927"/>
              <a:ext cx="7815" cy="259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853"/>
            <p:cNvGrpSpPr>
              <a:grpSpLocks/>
            </p:cNvGrpSpPr>
            <p:nvPr/>
          </p:nvGrpSpPr>
          <p:grpSpPr bwMode="auto">
            <a:xfrm>
              <a:off x="5235" y="4905"/>
              <a:ext cx="4740" cy="660"/>
              <a:chOff x="5235" y="4905"/>
              <a:chExt cx="4740" cy="660"/>
            </a:xfrm>
          </p:grpSpPr>
          <p:sp>
            <p:nvSpPr>
              <p:cNvPr id="10" name="Text Box 2854"/>
              <p:cNvSpPr txBox="1">
                <a:spLocks noChangeArrowheads="1"/>
              </p:cNvSpPr>
              <p:nvPr/>
            </p:nvSpPr>
            <p:spPr bwMode="auto">
              <a:xfrm>
                <a:off x="5235" y="4905"/>
                <a:ext cx="243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مواد محافظ مكنده و خارج‌كننده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855"/>
              <p:cNvSpPr txBox="1">
                <a:spLocks noChangeArrowheads="1"/>
              </p:cNvSpPr>
              <p:nvPr/>
            </p:nvSpPr>
            <p:spPr bwMode="auto">
              <a:xfrm>
                <a:off x="8865" y="5025"/>
                <a:ext cx="111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هيوم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2" name="Rectangle 11"/>
          <p:cNvSpPr/>
          <p:nvPr/>
        </p:nvSpPr>
        <p:spPr>
          <a:xfrm>
            <a:off x="2406598" y="5656552"/>
            <a:ext cx="3206327" cy="369332"/>
          </a:xfrm>
          <a:prstGeom prst="rect">
            <a:avLst/>
          </a:prstGeom>
        </p:spPr>
        <p:txBody>
          <a:bodyPr wrap="none">
            <a:spAutoFit/>
          </a:bodyPr>
          <a:lstStyle/>
          <a:p>
            <a:r>
              <a:rPr lang="ar-SA" dirty="0">
                <a:cs typeface="B Mitra" pitchFamily="2" charset="-78"/>
              </a:rPr>
              <a:t>تخلیه فشار پیرامونی با ایجاد منافذ در جداره لوله</a:t>
            </a:r>
            <a:endParaRPr lang="fa-IR" dirty="0">
              <a:cs typeface="B Mitra" pitchFamily="2" charset="-78"/>
            </a:endParaRPr>
          </a:p>
        </p:txBody>
      </p:sp>
    </p:spTree>
    <p:extLst>
      <p:ext uri="{BB962C8B-B14F-4D97-AF65-F5344CB8AC3E}">
        <p14:creationId xmlns:p14="http://schemas.microsoft.com/office/powerpoint/2010/main" xmlns="" val="2628685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92"/>
          <p:cNvGrpSpPr>
            <a:grpSpLocks/>
          </p:cNvGrpSpPr>
          <p:nvPr/>
        </p:nvGrpSpPr>
        <p:grpSpPr bwMode="auto">
          <a:xfrm>
            <a:off x="1882775" y="1121391"/>
            <a:ext cx="5375275" cy="1323975"/>
            <a:chOff x="1695" y="5204"/>
            <a:chExt cx="8465" cy="2085"/>
          </a:xfrm>
        </p:grpSpPr>
        <p:pic>
          <p:nvPicPr>
            <p:cNvPr id="2288" name="Picture 2693" descr="3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5" y="5204"/>
              <a:ext cx="3330" cy="20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2694"/>
            <p:cNvSpPr txBox="1">
              <a:spLocks noChangeArrowheads="1"/>
            </p:cNvSpPr>
            <p:nvPr/>
          </p:nvSpPr>
          <p:spPr bwMode="auto">
            <a:xfrm>
              <a:off x="5820" y="6015"/>
              <a:ext cx="4340"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1pPr>
              <a:lvl2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2pPr>
              <a:lvl3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3pPr>
              <a:lvl4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4pPr>
              <a:lvl5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5pPr>
              <a:lvl6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6pPr>
              <a:lvl7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7pPr>
              <a:lvl8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8pPr>
              <a:lvl9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لوله طوري تنظيم مي‌شود كه قسمت نر در داخل بخش ماده جاسازي شود.</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با توجه به ماده لاستيكي آب‌بندي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 name="Group 2695"/>
          <p:cNvGrpSpPr>
            <a:grpSpLocks/>
          </p:cNvGrpSpPr>
          <p:nvPr/>
        </p:nvGrpSpPr>
        <p:grpSpPr bwMode="auto">
          <a:xfrm>
            <a:off x="1885950" y="2889940"/>
            <a:ext cx="5372100" cy="2124075"/>
            <a:chOff x="1605" y="7905"/>
            <a:chExt cx="8460" cy="3344"/>
          </a:xfrm>
        </p:grpSpPr>
        <p:pic>
          <p:nvPicPr>
            <p:cNvPr id="2276" name="Picture 2696" descr="3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5" y="8432"/>
              <a:ext cx="7380" cy="26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697"/>
            <p:cNvGrpSpPr>
              <a:grpSpLocks/>
            </p:cNvGrpSpPr>
            <p:nvPr/>
          </p:nvGrpSpPr>
          <p:grpSpPr bwMode="auto">
            <a:xfrm>
              <a:off x="1605" y="7905"/>
              <a:ext cx="8460" cy="3344"/>
              <a:chOff x="1605" y="7905"/>
              <a:chExt cx="8460" cy="3344"/>
            </a:xfrm>
          </p:grpSpPr>
          <p:sp>
            <p:nvSpPr>
              <p:cNvPr id="6" name="Text Box 2698"/>
              <p:cNvSpPr txBox="1">
                <a:spLocks noChangeArrowheads="1"/>
              </p:cNvSpPr>
              <p:nvPr/>
            </p:nvSpPr>
            <p:spPr bwMode="auto">
              <a:xfrm>
                <a:off x="160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كوتاه منهول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99"/>
              <p:cNvSpPr txBox="1">
                <a:spLocks noChangeArrowheads="1"/>
              </p:cNvSpPr>
              <p:nvPr/>
            </p:nvSpPr>
            <p:spPr bwMode="auto">
              <a:xfrm>
                <a:off x="572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انشعابي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00"/>
              <p:cNvSpPr txBox="1">
                <a:spLocks noChangeArrowheads="1"/>
              </p:cNvSpPr>
              <p:nvPr/>
            </p:nvSpPr>
            <p:spPr bwMode="auto">
              <a:xfrm>
                <a:off x="8671" y="812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فضاي خالي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01"/>
              <p:cNvSpPr txBox="1">
                <a:spLocks noChangeArrowheads="1"/>
              </p:cNvSpPr>
              <p:nvPr/>
            </p:nvSpPr>
            <p:spPr bwMode="auto">
              <a:xfrm>
                <a:off x="8021" y="1027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مارپيچ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02"/>
              <p:cNvSpPr txBox="1">
                <a:spLocks noChangeArrowheads="1"/>
              </p:cNvSpPr>
              <p:nvPr/>
            </p:nvSpPr>
            <p:spPr bwMode="auto">
              <a:xfrm>
                <a:off x="6352" y="8920"/>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اصلي فاضلاب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703"/>
              <p:cNvSpPr txBox="1">
                <a:spLocks noChangeArrowheads="1"/>
              </p:cNvSpPr>
              <p:nvPr/>
            </p:nvSpPr>
            <p:spPr bwMode="auto">
              <a:xfrm>
                <a:off x="5135" y="9181"/>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704"/>
              <p:cNvSpPr txBox="1">
                <a:spLocks noChangeArrowheads="1"/>
              </p:cNvSpPr>
              <p:nvPr/>
            </p:nvSpPr>
            <p:spPr bwMode="auto">
              <a:xfrm>
                <a:off x="5295" y="10079"/>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705"/>
              <p:cNvSpPr txBox="1">
                <a:spLocks noChangeArrowheads="1"/>
              </p:cNvSpPr>
              <p:nvPr/>
            </p:nvSpPr>
            <p:spPr bwMode="auto">
              <a:xfrm>
                <a:off x="2985" y="10634"/>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منهول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706"/>
              <p:cNvSpPr txBox="1">
                <a:spLocks noChangeArrowheads="1"/>
              </p:cNvSpPr>
              <p:nvPr/>
            </p:nvSpPr>
            <p:spPr bwMode="auto">
              <a:xfrm>
                <a:off x="1965" y="9043"/>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كنگره‌اي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6" name="Rectangle 18"/>
          <p:cNvSpPr>
            <a:spLocks noChangeArrowheads="1"/>
          </p:cNvSpPr>
          <p:nvPr/>
        </p:nvSpPr>
        <p:spPr bwMode="auto">
          <a:xfrm>
            <a:off x="0" y="1781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8"/>
          <p:cNvSpPr>
            <a:spLocks noChangeArrowheads="1"/>
          </p:cNvSpPr>
          <p:nvPr/>
        </p:nvSpPr>
        <p:spPr bwMode="auto">
          <a:xfrm>
            <a:off x="3224212" y="5540806"/>
            <a:ext cx="245291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1">
                <a:ln>
                  <a:noFill/>
                </a:ln>
                <a:solidFill>
                  <a:srgbClr val="000000"/>
                </a:solidFill>
                <a:effectLst/>
                <a:latin typeface="Times New Roman Bold" charset="0"/>
                <a:ea typeface="Times New Roman" pitchFamily="18" charset="0"/>
                <a:cs typeface="B Mitra" pitchFamily="2" charset="-78"/>
              </a:rPr>
              <a:t>کنترل تغییر شکل‌های زمین با انعطاف پذیر کردن لوله</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9707051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74"/>
          <p:cNvGrpSpPr>
            <a:grpSpLocks/>
          </p:cNvGrpSpPr>
          <p:nvPr/>
        </p:nvGrpSpPr>
        <p:grpSpPr bwMode="auto">
          <a:xfrm>
            <a:off x="2154475" y="1179550"/>
            <a:ext cx="5430838" cy="3770313"/>
            <a:chOff x="2189" y="4111"/>
            <a:chExt cx="8636" cy="6420"/>
          </a:xfrm>
        </p:grpSpPr>
        <p:pic>
          <p:nvPicPr>
            <p:cNvPr id="2258" name="Picture 2675"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9" y="4743"/>
              <a:ext cx="7515" cy="56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76"/>
            <p:cNvGrpSpPr>
              <a:grpSpLocks/>
            </p:cNvGrpSpPr>
            <p:nvPr/>
          </p:nvGrpSpPr>
          <p:grpSpPr bwMode="auto">
            <a:xfrm>
              <a:off x="2630" y="4111"/>
              <a:ext cx="8195" cy="6420"/>
              <a:chOff x="2630" y="4111"/>
              <a:chExt cx="8195" cy="6420"/>
            </a:xfrm>
          </p:grpSpPr>
          <p:sp>
            <p:nvSpPr>
              <p:cNvPr id="5" name="Text Box 2677"/>
              <p:cNvSpPr txBox="1">
                <a:spLocks noChangeArrowheads="1"/>
              </p:cNvSpPr>
              <p:nvPr/>
            </p:nvSpPr>
            <p:spPr bwMode="auto">
              <a:xfrm>
                <a:off x="2975" y="451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78"/>
              <p:cNvSpPr txBox="1">
                <a:spLocks noChangeArrowheads="1"/>
              </p:cNvSpPr>
              <p:nvPr/>
            </p:nvSpPr>
            <p:spPr bwMode="auto">
              <a:xfrm>
                <a:off x="3650" y="490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مصالح متراکم شونده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79"/>
              <p:cNvSpPr txBox="1">
                <a:spLocks noChangeArrowheads="1"/>
              </p:cNvSpPr>
              <p:nvPr/>
            </p:nvSpPr>
            <p:spPr bwMode="auto">
              <a:xfrm>
                <a:off x="2870" y="64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80"/>
              <p:cNvSpPr txBox="1">
                <a:spLocks noChangeArrowheads="1"/>
              </p:cNvSpPr>
              <p:nvPr/>
            </p:nvSpPr>
            <p:spPr bwMode="auto">
              <a:xfrm>
                <a:off x="5390" y="465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81"/>
              <p:cNvSpPr txBox="1">
                <a:spLocks noChangeArrowheads="1"/>
              </p:cNvSpPr>
              <p:nvPr/>
            </p:nvSpPr>
            <p:spPr bwMode="auto">
              <a:xfrm>
                <a:off x="7745" y="43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82"/>
              <p:cNvSpPr txBox="1">
                <a:spLocks noChangeArrowheads="1"/>
              </p:cNvSpPr>
              <p:nvPr/>
            </p:nvSpPr>
            <p:spPr bwMode="auto">
              <a:xfrm>
                <a:off x="7520" y="472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83"/>
              <p:cNvSpPr txBox="1">
                <a:spLocks noChangeArrowheads="1"/>
              </p:cNvSpPr>
              <p:nvPr/>
            </p:nvSpPr>
            <p:spPr bwMode="auto">
              <a:xfrm>
                <a:off x="8180" y="723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84"/>
              <p:cNvSpPr txBox="1">
                <a:spLocks noChangeArrowheads="1"/>
              </p:cNvSpPr>
              <p:nvPr/>
            </p:nvSpPr>
            <p:spPr bwMode="auto">
              <a:xfrm>
                <a:off x="9420" y="847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85"/>
              <p:cNvSpPr txBox="1">
                <a:spLocks noChangeArrowheads="1"/>
              </p:cNvSpPr>
              <p:nvPr/>
            </p:nvSpPr>
            <p:spPr bwMode="auto">
              <a:xfrm>
                <a:off x="4965" y="8191"/>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مي‌پيچد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86"/>
              <p:cNvSpPr txBox="1">
                <a:spLocks noChangeArrowheads="1"/>
              </p:cNvSpPr>
              <p:nvPr/>
            </p:nvSpPr>
            <p:spPr bwMode="auto">
              <a:xfrm>
                <a:off x="7200" y="9916"/>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اين قسمت دراز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87"/>
              <p:cNvSpPr txBox="1">
                <a:spLocks noChangeArrowheads="1"/>
              </p:cNvSpPr>
              <p:nvPr/>
            </p:nvSpPr>
            <p:spPr bwMode="auto">
              <a:xfrm>
                <a:off x="3405" y="9526"/>
                <a:ext cx="183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اتصال 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88"/>
              <p:cNvSpPr txBox="1">
                <a:spLocks noChangeArrowheads="1"/>
              </p:cNvSpPr>
              <p:nvPr/>
            </p:nvSpPr>
            <p:spPr bwMode="auto">
              <a:xfrm>
                <a:off x="2630" y="9916"/>
                <a:ext cx="3320"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حضور لاستيك آب متوقف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89"/>
              <p:cNvSpPr txBox="1">
                <a:spLocks noChangeArrowheads="1"/>
              </p:cNvSpPr>
              <p:nvPr/>
            </p:nvSpPr>
            <p:spPr bwMode="auto">
              <a:xfrm>
                <a:off x="5615" y="733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2690"/>
              <p:cNvSpPr txBox="1">
                <a:spLocks noChangeArrowheads="1"/>
              </p:cNvSpPr>
              <p:nvPr/>
            </p:nvSpPr>
            <p:spPr bwMode="auto">
              <a:xfrm>
                <a:off x="9150" y="4111"/>
                <a:ext cx="167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موقعيت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2691"/>
              <p:cNvSpPr txBox="1">
                <a:spLocks noChangeArrowheads="1"/>
              </p:cNvSpPr>
              <p:nvPr/>
            </p:nvSpPr>
            <p:spPr bwMode="auto">
              <a:xfrm>
                <a:off x="9385" y="7711"/>
                <a:ext cx="143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35"/>
          <p:cNvSpPr>
            <a:spLocks noChangeArrowheads="1"/>
          </p:cNvSpPr>
          <p:nvPr/>
        </p:nvSpPr>
        <p:spPr bwMode="auto">
          <a:xfrm>
            <a:off x="3082813" y="5439489"/>
            <a:ext cx="21707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2">
                <a:ln>
                  <a:noFill/>
                </a:ln>
                <a:solidFill>
                  <a:srgbClr val="000000"/>
                </a:solidFill>
                <a:effectLst/>
                <a:latin typeface="Times New Roman Bold" charset="0"/>
                <a:ea typeface="Times New Roman" pitchFamily="18" charset="0"/>
                <a:cs typeface="B Mitra" pitchFamily="2" charset="-78"/>
              </a:rPr>
              <a:t>ایجاد اتصال انعطاف‌پذير برای تحمل جابجایی</a:t>
            </a: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760570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55"/>
          <p:cNvGrpSpPr>
            <a:grpSpLocks/>
          </p:cNvGrpSpPr>
          <p:nvPr/>
        </p:nvGrpSpPr>
        <p:grpSpPr bwMode="auto">
          <a:xfrm>
            <a:off x="868810" y="1148391"/>
            <a:ext cx="5499100" cy="3783013"/>
            <a:chOff x="2280" y="4695"/>
            <a:chExt cx="8660" cy="5957"/>
          </a:xfrm>
        </p:grpSpPr>
        <p:pic>
          <p:nvPicPr>
            <p:cNvPr id="2244" name="Picture 2656" descr="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4" y="5204"/>
              <a:ext cx="7020" cy="53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57"/>
            <p:cNvGrpSpPr>
              <a:grpSpLocks/>
            </p:cNvGrpSpPr>
            <p:nvPr/>
          </p:nvGrpSpPr>
          <p:grpSpPr bwMode="auto">
            <a:xfrm>
              <a:off x="2280" y="4695"/>
              <a:ext cx="8660" cy="5957"/>
              <a:chOff x="2280" y="4695"/>
              <a:chExt cx="8660" cy="5957"/>
            </a:xfrm>
          </p:grpSpPr>
          <p:sp>
            <p:nvSpPr>
              <p:cNvPr id="5" name="Text Box 2658"/>
              <p:cNvSpPr txBox="1">
                <a:spLocks noChangeArrowheads="1"/>
              </p:cNvSpPr>
              <p:nvPr/>
            </p:nvSpPr>
            <p:spPr bwMode="auto">
              <a:xfrm>
                <a:off x="3950" y="489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59"/>
              <p:cNvSpPr txBox="1">
                <a:spLocks noChangeArrowheads="1"/>
              </p:cNvSpPr>
              <p:nvPr/>
            </p:nvSpPr>
            <p:spPr bwMode="auto">
              <a:xfrm>
                <a:off x="4905" y="507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بتني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60"/>
              <p:cNvSpPr txBox="1">
                <a:spLocks noChangeArrowheads="1"/>
              </p:cNvSpPr>
              <p:nvPr/>
            </p:nvSpPr>
            <p:spPr bwMode="auto">
              <a:xfrm>
                <a:off x="4695" y="688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پيچ شل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61"/>
              <p:cNvSpPr txBox="1">
                <a:spLocks noChangeArrowheads="1"/>
              </p:cNvSpPr>
              <p:nvPr/>
            </p:nvSpPr>
            <p:spPr bwMode="auto">
              <a:xfrm>
                <a:off x="7190" y="694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نشیمنگاه مسطح</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62"/>
              <p:cNvSpPr txBox="1">
                <a:spLocks noChangeArrowheads="1"/>
              </p:cNvSpPr>
              <p:nvPr/>
            </p:nvSpPr>
            <p:spPr bwMode="auto">
              <a:xfrm>
                <a:off x="9260" y="4695"/>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زمان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63"/>
              <p:cNvSpPr txBox="1">
                <a:spLocks noChangeArrowheads="1"/>
              </p:cNvSpPr>
              <p:nvPr/>
            </p:nvSpPr>
            <p:spPr bwMode="auto">
              <a:xfrm>
                <a:off x="9260" y="7562"/>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64"/>
              <p:cNvSpPr txBox="1">
                <a:spLocks noChangeArrowheads="1"/>
              </p:cNvSpPr>
              <p:nvPr/>
            </p:nvSpPr>
            <p:spPr bwMode="auto">
              <a:xfrm>
                <a:off x="4665" y="9692"/>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65"/>
              <p:cNvSpPr txBox="1">
                <a:spLocks noChangeArrowheads="1"/>
              </p:cNvSpPr>
              <p:nvPr/>
            </p:nvSpPr>
            <p:spPr bwMode="auto">
              <a:xfrm>
                <a:off x="7745" y="826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66"/>
              <p:cNvSpPr txBox="1">
                <a:spLocks noChangeArrowheads="1"/>
              </p:cNvSpPr>
              <p:nvPr/>
            </p:nvSpPr>
            <p:spPr bwMode="auto">
              <a:xfrm>
                <a:off x="2985" y="1012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67"/>
              <p:cNvSpPr txBox="1">
                <a:spLocks noChangeArrowheads="1"/>
              </p:cNvSpPr>
              <p:nvPr/>
            </p:nvSpPr>
            <p:spPr bwMode="auto">
              <a:xfrm>
                <a:off x="2280" y="9902"/>
                <a:ext cx="8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68"/>
              <p:cNvSpPr txBox="1">
                <a:spLocks noChangeArrowheads="1"/>
              </p:cNvSpPr>
              <p:nvPr/>
            </p:nvSpPr>
            <p:spPr bwMode="auto">
              <a:xfrm>
                <a:off x="5165" y="10172"/>
                <a:ext cx="27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هم شود توانايي آب بندی دارد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5"/>
          <p:cNvSpPr/>
          <p:nvPr/>
        </p:nvSpPr>
        <p:spPr>
          <a:xfrm>
            <a:off x="5555110" y="457200"/>
            <a:ext cx="2258952" cy="369332"/>
          </a:xfrm>
          <a:prstGeom prst="rect">
            <a:avLst/>
          </a:prstGeom>
        </p:spPr>
        <p:txBody>
          <a:bodyPr wrap="none">
            <a:spAutoFit/>
          </a:bodyPr>
          <a:lstStyle/>
          <a:p>
            <a:r>
              <a:rPr lang="ar-SA" dirty="0">
                <a:cs typeface="B Mitra" pitchFamily="2" charset="-78"/>
              </a:rPr>
              <a:t>تعبیه بست برای ایجاد لقی طولی</a:t>
            </a:r>
            <a:endParaRPr lang="fa-IR" dirty="0">
              <a:cs typeface="B Mitra" pitchFamily="2" charset="-78"/>
            </a:endParaRPr>
          </a:p>
        </p:txBody>
      </p:sp>
      <p:pic>
        <p:nvPicPr>
          <p:cNvPr id="66587" name="Picture 62" descr="3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2950" y="4982515"/>
            <a:ext cx="4171950"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152075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005874" y="202781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هنگام زلزله					در زمان عادي</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2644"/>
          <p:cNvGrpSpPr>
            <a:grpSpLocks/>
          </p:cNvGrpSpPr>
          <p:nvPr/>
        </p:nvGrpSpPr>
        <p:grpSpPr bwMode="auto">
          <a:xfrm>
            <a:off x="2231251" y="2514600"/>
            <a:ext cx="5116513" cy="1597025"/>
            <a:chOff x="2132" y="5690"/>
            <a:chExt cx="8058" cy="2516"/>
          </a:xfrm>
        </p:grpSpPr>
        <p:pic>
          <p:nvPicPr>
            <p:cNvPr id="2233" name="Picture 2645" descr="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2" y="6049"/>
              <a:ext cx="7635" cy="18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46"/>
            <p:cNvGrpSpPr>
              <a:grpSpLocks/>
            </p:cNvGrpSpPr>
            <p:nvPr/>
          </p:nvGrpSpPr>
          <p:grpSpPr bwMode="auto">
            <a:xfrm>
              <a:off x="2250" y="5690"/>
              <a:ext cx="7940" cy="2516"/>
              <a:chOff x="2250" y="5690"/>
              <a:chExt cx="7940" cy="2516"/>
            </a:xfrm>
          </p:grpSpPr>
          <p:sp>
            <p:nvSpPr>
              <p:cNvPr id="5" name="Text Box 2647"/>
              <p:cNvSpPr txBox="1">
                <a:spLocks noChangeArrowheads="1"/>
              </p:cNvSpPr>
              <p:nvPr/>
            </p:nvSpPr>
            <p:spPr bwMode="auto">
              <a:xfrm>
                <a:off x="3301"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48"/>
              <p:cNvSpPr txBox="1">
                <a:spLocks noChangeArrowheads="1"/>
              </p:cNvSpPr>
              <p:nvPr/>
            </p:nvSpPr>
            <p:spPr bwMode="auto">
              <a:xfrm>
                <a:off x="7935"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49"/>
              <p:cNvSpPr txBox="1">
                <a:spLocks noChangeArrowheads="1"/>
              </p:cNvSpPr>
              <p:nvPr/>
            </p:nvSpPr>
            <p:spPr bwMode="auto">
              <a:xfrm>
                <a:off x="3795" y="706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50"/>
              <p:cNvSpPr txBox="1">
                <a:spLocks noChangeArrowheads="1"/>
              </p:cNvSpPr>
              <p:nvPr/>
            </p:nvSpPr>
            <p:spPr bwMode="auto">
              <a:xfrm>
                <a:off x="8795" y="714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51"/>
              <p:cNvSpPr txBox="1">
                <a:spLocks noChangeArrowheads="1"/>
              </p:cNvSpPr>
              <p:nvPr/>
            </p:nvSpPr>
            <p:spPr bwMode="auto">
              <a:xfrm>
                <a:off x="2250" y="71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52"/>
              <p:cNvSpPr txBox="1">
                <a:spLocks noChangeArrowheads="1"/>
              </p:cNvSpPr>
              <p:nvPr/>
            </p:nvSpPr>
            <p:spPr bwMode="auto">
              <a:xfrm>
                <a:off x="8280" y="77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وزن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53"/>
              <p:cNvSpPr txBox="1">
                <a:spLocks noChangeArrowheads="1"/>
              </p:cNvSpPr>
              <p:nvPr/>
            </p:nvSpPr>
            <p:spPr bwMode="auto">
              <a:xfrm>
                <a:off x="771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54"/>
              <p:cNvSpPr txBox="1">
                <a:spLocks noChangeArrowheads="1"/>
              </p:cNvSpPr>
              <p:nvPr/>
            </p:nvSpPr>
            <p:spPr bwMode="auto">
              <a:xfrm>
                <a:off x="658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415085" y="4754435"/>
            <a:ext cx="18614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4">
                <a:ln>
                  <a:noFill/>
                </a:ln>
                <a:solidFill>
                  <a:srgbClr val="000000"/>
                </a:solidFill>
                <a:effectLst/>
                <a:latin typeface="Times New Roman Bold" charset="0"/>
                <a:ea typeface="Times New Roman" pitchFamily="18" charset="0"/>
                <a:cs typeface="B Mitra" pitchFamily="2" charset="-78"/>
              </a:rPr>
              <a:t>اتصال حلقه انعطاف پذیر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0581057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25"/>
          <p:cNvGrpSpPr>
            <a:grpSpLocks/>
          </p:cNvGrpSpPr>
          <p:nvPr/>
        </p:nvGrpSpPr>
        <p:grpSpPr bwMode="auto">
          <a:xfrm>
            <a:off x="1543050" y="926502"/>
            <a:ext cx="5600700" cy="4171950"/>
            <a:chOff x="1341" y="4598"/>
            <a:chExt cx="8820" cy="6570"/>
          </a:xfrm>
        </p:grpSpPr>
        <p:pic>
          <p:nvPicPr>
            <p:cNvPr id="2217" name="Picture 2626" descr="3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3" y="4846"/>
              <a:ext cx="5760" cy="60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27"/>
            <p:cNvGrpSpPr>
              <a:grpSpLocks/>
            </p:cNvGrpSpPr>
            <p:nvPr/>
          </p:nvGrpSpPr>
          <p:grpSpPr bwMode="auto">
            <a:xfrm>
              <a:off x="1341" y="4598"/>
              <a:ext cx="8820" cy="6570"/>
              <a:chOff x="1341" y="4598"/>
              <a:chExt cx="8820" cy="6570"/>
            </a:xfrm>
          </p:grpSpPr>
          <p:sp>
            <p:nvSpPr>
              <p:cNvPr id="5" name="Text Box 2628"/>
              <p:cNvSpPr txBox="1">
                <a:spLocks noChangeArrowheads="1"/>
              </p:cNvSpPr>
              <p:nvPr/>
            </p:nvSpPr>
            <p:spPr bwMode="auto">
              <a:xfrm>
                <a:off x="8541" y="596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جذب تکان‌ها و ضربه­ها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29"/>
              <p:cNvSpPr txBox="1">
                <a:spLocks noChangeArrowheads="1"/>
              </p:cNvSpPr>
              <p:nvPr/>
            </p:nvSpPr>
            <p:spPr bwMode="auto">
              <a:xfrm>
                <a:off x="6561" y="519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30"/>
              <p:cNvSpPr txBox="1">
                <a:spLocks noChangeArrowheads="1"/>
              </p:cNvSpPr>
              <p:nvPr/>
            </p:nvSpPr>
            <p:spPr bwMode="auto">
              <a:xfrm>
                <a:off x="3141" y="459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31"/>
              <p:cNvSpPr txBox="1">
                <a:spLocks noChangeArrowheads="1"/>
              </p:cNvSpPr>
              <p:nvPr/>
            </p:nvSpPr>
            <p:spPr bwMode="auto">
              <a:xfrm>
                <a:off x="6966" y="728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32"/>
              <p:cNvSpPr txBox="1">
                <a:spLocks noChangeArrowheads="1"/>
              </p:cNvSpPr>
              <p:nvPr/>
            </p:nvSpPr>
            <p:spPr bwMode="auto">
              <a:xfrm>
                <a:off x="8541" y="6653"/>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خط فولادی پیش تنیده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33"/>
              <p:cNvSpPr txBox="1">
                <a:spLocks noChangeArrowheads="1"/>
              </p:cNvSpPr>
              <p:nvPr/>
            </p:nvSpPr>
            <p:spPr bwMode="auto">
              <a:xfrm>
                <a:off x="4971" y="7708"/>
                <a:ext cx="1620" cy="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34"/>
              <p:cNvSpPr txBox="1">
                <a:spLocks noChangeArrowheads="1"/>
              </p:cNvSpPr>
              <p:nvPr/>
            </p:nvSpPr>
            <p:spPr bwMode="auto">
              <a:xfrm>
                <a:off x="4941" y="807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35"/>
              <p:cNvSpPr txBox="1">
                <a:spLocks noChangeArrowheads="1"/>
              </p:cNvSpPr>
              <p:nvPr/>
            </p:nvSpPr>
            <p:spPr bwMode="auto">
              <a:xfrm>
                <a:off x="2841" y="79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36"/>
              <p:cNvSpPr txBox="1">
                <a:spLocks noChangeArrowheads="1"/>
              </p:cNvSpPr>
              <p:nvPr/>
            </p:nvSpPr>
            <p:spPr bwMode="auto">
              <a:xfrm>
                <a:off x="7266" y="103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37"/>
              <p:cNvSpPr txBox="1">
                <a:spLocks noChangeArrowheads="1"/>
              </p:cNvSpPr>
              <p:nvPr/>
            </p:nvSpPr>
            <p:spPr bwMode="auto">
              <a:xfrm>
                <a:off x="4626" y="995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38"/>
              <p:cNvSpPr txBox="1">
                <a:spLocks noChangeArrowheads="1"/>
              </p:cNvSpPr>
              <p:nvPr/>
            </p:nvSpPr>
            <p:spPr bwMode="auto">
              <a:xfrm>
                <a:off x="1341" y="465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39"/>
              <p:cNvSpPr txBox="1">
                <a:spLocks noChangeArrowheads="1"/>
              </p:cNvSpPr>
              <p:nvPr/>
            </p:nvSpPr>
            <p:spPr bwMode="auto">
              <a:xfrm>
                <a:off x="1341" y="771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40"/>
              <p:cNvSpPr txBox="1">
                <a:spLocks noChangeArrowheads="1"/>
              </p:cNvSpPr>
              <p:nvPr/>
            </p:nvSpPr>
            <p:spPr bwMode="auto">
              <a:xfrm>
                <a:off x="4071" y="10688"/>
                <a:ext cx="25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بلندی لق جلو گیرنده خارج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31"/>
          <p:cNvSpPr>
            <a:spLocks noChangeArrowheads="1"/>
          </p:cNvSpPr>
          <p:nvPr/>
        </p:nvSpPr>
        <p:spPr bwMode="auto">
          <a:xfrm>
            <a:off x="2322983" y="5393325"/>
            <a:ext cx="36182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5">
                <a:ln>
                  <a:noFill/>
                </a:ln>
                <a:solidFill>
                  <a:srgbClr val="000000"/>
                </a:solidFill>
                <a:effectLst/>
                <a:latin typeface="Times New Roman Bold" charset="0"/>
                <a:ea typeface="Times New Roman" pitchFamily="18" charset="0"/>
                <a:cs typeface="B Mitra" pitchFamily="2" charset="-78"/>
              </a:rPr>
              <a:t>اتصال پیش تنیده برای جلوگيري از درآمدن لوله‌ها</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933463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2"/>
          <p:cNvGrpSpPr>
            <a:grpSpLocks/>
          </p:cNvGrpSpPr>
          <p:nvPr/>
        </p:nvGrpSpPr>
        <p:grpSpPr bwMode="auto">
          <a:xfrm>
            <a:off x="2244725" y="928687"/>
            <a:ext cx="4371975" cy="1571625"/>
            <a:chOff x="2421" y="6503"/>
            <a:chExt cx="6885" cy="2475"/>
          </a:xfrm>
        </p:grpSpPr>
        <p:pic>
          <p:nvPicPr>
            <p:cNvPr id="2210" name="Picture 2613" descr="4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6" y="6869"/>
              <a:ext cx="6480" cy="19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614"/>
            <p:cNvSpPr>
              <a:spLocks noChangeArrowheads="1"/>
            </p:cNvSpPr>
            <p:nvPr/>
          </p:nvSpPr>
          <p:spPr bwMode="auto">
            <a:xfrm>
              <a:off x="7101" y="6623"/>
              <a:ext cx="18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باند تقویت کننده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615"/>
            <p:cNvSpPr>
              <a:spLocks noChangeArrowheads="1"/>
            </p:cNvSpPr>
            <p:nvPr/>
          </p:nvSpPr>
          <p:spPr bwMode="auto">
            <a:xfrm>
              <a:off x="4941" y="6773"/>
              <a:ext cx="130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پلاستیکی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616"/>
            <p:cNvSpPr>
              <a:spLocks noChangeArrowheads="1"/>
            </p:cNvSpPr>
            <p:nvPr/>
          </p:nvSpPr>
          <p:spPr bwMode="auto">
            <a:xfrm>
              <a:off x="4056" y="7043"/>
              <a:ext cx="148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تخته فولادی تقویت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617"/>
            <p:cNvSpPr>
              <a:spLocks noChangeArrowheads="1"/>
            </p:cNvSpPr>
            <p:nvPr/>
          </p:nvSpPr>
          <p:spPr bwMode="auto">
            <a:xfrm>
              <a:off x="2421" y="6503"/>
              <a:ext cx="180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جلوگیرنده خارج شدن لوله­ها با شیار تنظیم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618"/>
            <p:cNvSpPr>
              <a:spLocks noChangeArrowheads="1"/>
            </p:cNvSpPr>
            <p:nvPr/>
          </p:nvSpPr>
          <p:spPr bwMode="auto">
            <a:xfrm>
              <a:off x="8001" y="8438"/>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 name="Group 2607"/>
          <p:cNvGrpSpPr>
            <a:grpSpLocks/>
          </p:cNvGrpSpPr>
          <p:nvPr/>
        </p:nvGrpSpPr>
        <p:grpSpPr bwMode="auto">
          <a:xfrm>
            <a:off x="2162044" y="2963392"/>
            <a:ext cx="4114800" cy="1865313"/>
            <a:chOff x="2716" y="10058"/>
            <a:chExt cx="6480" cy="2938"/>
          </a:xfrm>
        </p:grpSpPr>
        <p:pic>
          <p:nvPicPr>
            <p:cNvPr id="2205" name="Picture 2608" descr="4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6" y="10277"/>
              <a:ext cx="6480" cy="24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609"/>
            <p:cNvSpPr>
              <a:spLocks noChangeArrowheads="1"/>
            </p:cNvSpPr>
            <p:nvPr/>
          </p:nvSpPr>
          <p:spPr bwMode="auto">
            <a:xfrm>
              <a:off x="7821" y="12096"/>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610"/>
            <p:cNvSpPr>
              <a:spLocks noChangeArrowheads="1"/>
            </p:cNvSpPr>
            <p:nvPr/>
          </p:nvSpPr>
          <p:spPr bwMode="auto">
            <a:xfrm>
              <a:off x="6021" y="12456"/>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611"/>
            <p:cNvSpPr>
              <a:spLocks noChangeArrowheads="1"/>
            </p:cNvSpPr>
            <p:nvPr/>
          </p:nvSpPr>
          <p:spPr bwMode="auto">
            <a:xfrm>
              <a:off x="6231" y="10058"/>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19"/>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2575694" y="5088525"/>
            <a:ext cx="378821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6">
                <a:ln>
                  <a:noFill/>
                </a:ln>
                <a:solidFill>
                  <a:srgbClr val="000000"/>
                </a:solidFill>
                <a:effectLst/>
                <a:latin typeface="Times New Roman Bold" charset="0"/>
                <a:ea typeface="Times New Roman" pitchFamily="18" charset="0"/>
                <a:cs typeface="B Mitra" pitchFamily="2" charset="-78"/>
              </a:rPr>
              <a:t>جلوگیری از بیرون زدگی اتصال با قطعه فلزي شياردار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906737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386" y="533400"/>
            <a:ext cx="7848600" cy="5386090"/>
          </a:xfrm>
          <a:prstGeom prst="rect">
            <a:avLst/>
          </a:prstGeom>
        </p:spPr>
        <p:txBody>
          <a:bodyPr wrap="square">
            <a:spAutoFit/>
          </a:bodyPr>
          <a:lstStyle/>
          <a:p>
            <a:pPr algn="r" rtl="1"/>
            <a:r>
              <a:rPr lang="fa-IR" sz="3200" b="1" dirty="0">
                <a:effectLst>
                  <a:outerShdw blurRad="38100" dist="38100" dir="2700000" algn="tl">
                    <a:srgbClr val="000000">
                      <a:alpha val="43137"/>
                    </a:srgbClr>
                  </a:outerShdw>
                </a:effectLst>
                <a:cs typeface="B Mitra" pitchFamily="2" charset="-78"/>
              </a:rPr>
              <a:t>عوامل مؤثر در ارزیابی عملکرد لرزه ای</a:t>
            </a:r>
            <a:endParaRPr lang="en-US" sz="3200" b="1" dirty="0">
              <a:effectLst>
                <a:outerShdw blurRad="38100" dist="38100" dir="2700000" algn="tl">
                  <a:srgbClr val="000000">
                    <a:alpha val="43137"/>
                  </a:srgbClr>
                </a:outerShdw>
              </a:effectLst>
              <a:cs typeface="B Mitra" pitchFamily="2" charset="-78"/>
            </a:endParaRPr>
          </a:p>
          <a:p>
            <a:pPr algn="just" rtl="1"/>
            <a:r>
              <a:rPr lang="ar-SA" sz="2400" dirty="0">
                <a:cs typeface="B Mitra" pitchFamily="2" charset="-78"/>
              </a:rPr>
              <a:t>عوامل اصلی یک ارزیابی عملکرد عبارت است از:</a:t>
            </a:r>
            <a:endParaRPr lang="en-US" sz="2400" dirty="0">
              <a:cs typeface="B Mitra" pitchFamily="2" charset="-78"/>
            </a:endParaRPr>
          </a:p>
          <a:p>
            <a:pPr lvl="0" algn="just" rtl="1"/>
            <a:r>
              <a:rPr lang="ar-SA" sz="2400" dirty="0">
                <a:cs typeface="B Mitra" pitchFamily="2" charset="-78"/>
              </a:rPr>
              <a:t>خطر (</a:t>
            </a:r>
            <a:r>
              <a:rPr lang="x-none" sz="2400">
                <a:cs typeface="B Mitra" pitchFamily="2" charset="-78"/>
              </a:rPr>
              <a:t>H</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خطر لرزه‌ای شامل خطرات اولیه و ثانویه است. خطرات اولیه ارتعاشات و حرکات شدید زمین و تغییر شکل‌های ناشی از آن مانند روان گرایی، لغزش شیب و گسلش مي‌باشد. خطرات ثانویه شامل انفجار، آتش سوزی، آلودگی زیست محیطی و نظایر آن که به دلیل وقوع آسیب‌های اولیه زلزله ایجاد می‌گردد، می‌باشد.  </a:t>
            </a:r>
            <a:endParaRPr lang="en-US" sz="2400" dirty="0">
              <a:cs typeface="B Mitra" pitchFamily="2" charset="-78"/>
            </a:endParaRPr>
          </a:p>
          <a:p>
            <a:pPr lvl="0" algn="just" rtl="1"/>
            <a:r>
              <a:rPr lang="ar-SA" sz="2400" dirty="0">
                <a:cs typeface="B Mitra" pitchFamily="2" charset="-78"/>
              </a:rPr>
              <a:t>آسیب پذیری (</a:t>
            </a:r>
            <a:r>
              <a:rPr lang="x-none" sz="2400">
                <a:cs typeface="B Mitra" pitchFamily="2" charset="-78"/>
              </a:rPr>
              <a:t>V</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آسیب پذیری شامل پتانسیل تلفات جانی و آسیب‌های فیزیکی در ارتباط با تجهيزات، تأسیسات، ساختمان‌ها، سامانه‌های عملیاتی و کنترلی، محیط زیست، فعالیت‌های صنعتی، اداری، مالی و تجاری، امنیت تأسیسات، سرمایه‌ها، جامعه و میراث فرهنگی می‌باشد.</a:t>
            </a:r>
            <a:endParaRPr lang="en-US" sz="2400" dirty="0">
              <a:cs typeface="B Mitra" pitchFamily="2" charset="-78"/>
            </a:endParaRPr>
          </a:p>
          <a:p>
            <a:pPr lvl="0" algn="just" rtl="1"/>
            <a:r>
              <a:rPr lang="ar-SA" sz="2400" dirty="0">
                <a:cs typeface="B Mitra" pitchFamily="2" charset="-78"/>
              </a:rPr>
              <a:t>عملکرد سامانه (</a:t>
            </a:r>
            <a:r>
              <a:rPr lang="x-none" sz="2400">
                <a:cs typeface="B Mitra" pitchFamily="2" charset="-78"/>
              </a:rPr>
              <a:t>S</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عملکرد شریان حیاتی برق در هنگام خطر زلزله بر حسب خروجی‌ها، اهداف عملیاتی، نقص ایمنی و اختلال عملکرد مورد ارزیابی و قضاوت قرار می‌گیرد. </a:t>
            </a:r>
            <a:endParaRPr lang="fa-IR" sz="2400" dirty="0">
              <a:cs typeface="B Mitra" pitchFamily="2" charset="-78"/>
            </a:endParaRPr>
          </a:p>
        </p:txBody>
      </p:sp>
    </p:spTree>
    <p:extLst>
      <p:ext uri="{BB962C8B-B14F-4D97-AF65-F5344CB8AC3E}">
        <p14:creationId xmlns:p14="http://schemas.microsoft.com/office/powerpoint/2010/main" xmlns="" val="18138174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89"/>
          <p:cNvGrpSpPr>
            <a:grpSpLocks/>
          </p:cNvGrpSpPr>
          <p:nvPr/>
        </p:nvGrpSpPr>
        <p:grpSpPr bwMode="auto">
          <a:xfrm>
            <a:off x="1295400" y="176255"/>
            <a:ext cx="5594350" cy="6137275"/>
            <a:chOff x="2061" y="7103"/>
            <a:chExt cx="6510" cy="6810"/>
          </a:xfrm>
        </p:grpSpPr>
        <p:pic>
          <p:nvPicPr>
            <p:cNvPr id="2187" name="Picture 2590" descr="4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7" y="7173"/>
              <a:ext cx="5010" cy="63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91"/>
            <p:cNvSpPr>
              <a:spLocks noChangeArrowheads="1"/>
            </p:cNvSpPr>
            <p:nvPr/>
          </p:nvSpPr>
          <p:spPr bwMode="auto">
            <a:xfrm>
              <a:off x="2241" y="771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92"/>
            <p:cNvSpPr>
              <a:spLocks noChangeArrowheads="1"/>
            </p:cNvSpPr>
            <p:nvPr/>
          </p:nvSpPr>
          <p:spPr bwMode="auto">
            <a:xfrm>
              <a:off x="5211" y="714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93"/>
            <p:cNvSpPr>
              <a:spLocks noChangeArrowheads="1"/>
            </p:cNvSpPr>
            <p:nvPr/>
          </p:nvSpPr>
          <p:spPr bwMode="auto">
            <a:xfrm>
              <a:off x="7251" y="987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94"/>
            <p:cNvSpPr>
              <a:spLocks noChangeArrowheads="1"/>
            </p:cNvSpPr>
            <p:nvPr/>
          </p:nvSpPr>
          <p:spPr bwMode="auto">
            <a:xfrm>
              <a:off x="7281" y="710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ترمز</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95"/>
            <p:cNvSpPr>
              <a:spLocks noChangeArrowheads="1"/>
            </p:cNvSpPr>
            <p:nvPr/>
          </p:nvSpPr>
          <p:spPr bwMode="auto">
            <a:xfrm>
              <a:off x="2061" y="93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96"/>
            <p:cNvSpPr>
              <a:spLocks noChangeArrowheads="1"/>
            </p:cNvSpPr>
            <p:nvPr/>
          </p:nvSpPr>
          <p:spPr bwMode="auto">
            <a:xfrm>
              <a:off x="2061" y="11138"/>
              <a:ext cx="126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حلقه فولادی 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97"/>
            <p:cNvSpPr>
              <a:spLocks noChangeArrowheads="1"/>
            </p:cNvSpPr>
            <p:nvPr/>
          </p:nvSpPr>
          <p:spPr bwMode="auto">
            <a:xfrm>
              <a:off x="2061" y="12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98"/>
            <p:cNvSpPr>
              <a:spLocks noChangeArrowheads="1"/>
            </p:cNvSpPr>
            <p:nvPr/>
          </p:nvSpPr>
          <p:spPr bwMode="auto">
            <a:xfrm>
              <a:off x="7311" y="82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99"/>
            <p:cNvSpPr>
              <a:spLocks noChangeArrowheads="1"/>
            </p:cNvSpPr>
            <p:nvPr/>
          </p:nvSpPr>
          <p:spPr bwMode="auto">
            <a:xfrm>
              <a:off x="6651" y="1052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600"/>
            <p:cNvSpPr>
              <a:spLocks noChangeArrowheads="1"/>
            </p:cNvSpPr>
            <p:nvPr/>
          </p:nvSpPr>
          <p:spPr bwMode="auto">
            <a:xfrm>
              <a:off x="3996" y="1046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601"/>
            <p:cNvSpPr>
              <a:spLocks noChangeArrowheads="1"/>
            </p:cNvSpPr>
            <p:nvPr/>
          </p:nvSpPr>
          <p:spPr bwMode="auto">
            <a:xfrm>
              <a:off x="7011" y="118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602"/>
            <p:cNvSpPr>
              <a:spLocks noChangeArrowheads="1"/>
            </p:cNvSpPr>
            <p:nvPr/>
          </p:nvSpPr>
          <p:spPr bwMode="auto">
            <a:xfrm>
              <a:off x="7056" y="1337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603"/>
            <p:cNvSpPr>
              <a:spLocks noChangeArrowheads="1"/>
            </p:cNvSpPr>
            <p:nvPr/>
          </p:nvSpPr>
          <p:spPr bwMode="auto">
            <a:xfrm>
              <a:off x="3966" y="11992"/>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604"/>
            <p:cNvSpPr>
              <a:spLocks noChangeArrowheads="1"/>
            </p:cNvSpPr>
            <p:nvPr/>
          </p:nvSpPr>
          <p:spPr bwMode="auto">
            <a:xfrm>
              <a:off x="5301" y="132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605"/>
            <p:cNvSpPr>
              <a:spLocks noChangeArrowheads="1"/>
            </p:cNvSpPr>
            <p:nvPr/>
          </p:nvSpPr>
          <p:spPr bwMode="auto">
            <a:xfrm>
              <a:off x="5301" y="9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جابه­جایی</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606"/>
            <p:cNvSpPr>
              <a:spLocks noChangeArrowheads="1"/>
            </p:cNvSpPr>
            <p:nvPr/>
          </p:nvSpPr>
          <p:spPr bwMode="auto">
            <a:xfrm>
              <a:off x="5301" y="87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 name="Rectangle 36"/>
          <p:cNvSpPr>
            <a:spLocks noChangeArrowheads="1"/>
          </p:cNvSpPr>
          <p:nvPr/>
        </p:nvSpPr>
        <p:spPr bwMode="auto">
          <a:xfrm>
            <a:off x="4095749" y="6425200"/>
            <a:ext cx="95250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7">
                <a:ln>
                  <a:noFill/>
                </a:ln>
                <a:solidFill>
                  <a:srgbClr val="000000"/>
                </a:solidFill>
                <a:effectLst/>
                <a:latin typeface="Times New Roman Bold" charset="0"/>
                <a:ea typeface="Times New Roman" pitchFamily="18" charset="0"/>
                <a:cs typeface="B Mitra" pitchFamily="2" charset="-78"/>
              </a:rPr>
              <a:t>اتصال مقید</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189047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7"/>
          <p:cNvGrpSpPr>
            <a:grpSpLocks/>
          </p:cNvGrpSpPr>
          <p:nvPr/>
        </p:nvGrpSpPr>
        <p:grpSpPr bwMode="auto">
          <a:xfrm>
            <a:off x="1901997" y="741635"/>
            <a:ext cx="3516313" cy="1816100"/>
            <a:chOff x="2966" y="8541"/>
            <a:chExt cx="5537" cy="2861"/>
          </a:xfrm>
        </p:grpSpPr>
        <p:pic>
          <p:nvPicPr>
            <p:cNvPr id="2181" name="Picture 2508" descr="4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 y="9055"/>
              <a:ext cx="5084" cy="19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509"/>
            <p:cNvSpPr>
              <a:spLocks noChangeArrowheads="1"/>
            </p:cNvSpPr>
            <p:nvPr/>
          </p:nvSpPr>
          <p:spPr bwMode="auto">
            <a:xfrm>
              <a:off x="4991" y="8541"/>
              <a:ext cx="162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510"/>
            <p:cNvSpPr>
              <a:spLocks noChangeArrowheads="1"/>
            </p:cNvSpPr>
            <p:nvPr/>
          </p:nvSpPr>
          <p:spPr bwMode="auto">
            <a:xfrm>
              <a:off x="2966" y="8798"/>
              <a:ext cx="1620" cy="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واشر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1"/>
            <p:cNvSpPr>
              <a:spLocks noChangeArrowheads="1"/>
            </p:cNvSpPr>
            <p:nvPr/>
          </p:nvSpPr>
          <p:spPr bwMode="auto">
            <a:xfrm>
              <a:off x="6703" y="8798"/>
              <a:ext cx="1800" cy="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 گسترش و زیاد کردن جذب آب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2"/>
            <p:cNvSpPr>
              <a:spLocks noChangeArrowheads="1"/>
            </p:cNvSpPr>
            <p:nvPr/>
          </p:nvSpPr>
          <p:spPr bwMode="auto">
            <a:xfrm>
              <a:off x="6857" y="10739"/>
              <a:ext cx="1620"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 name="Group 2502"/>
          <p:cNvGrpSpPr>
            <a:grpSpLocks/>
          </p:cNvGrpSpPr>
          <p:nvPr/>
        </p:nvGrpSpPr>
        <p:grpSpPr bwMode="auto">
          <a:xfrm>
            <a:off x="2620393" y="3352800"/>
            <a:ext cx="3363913" cy="1685925"/>
            <a:chOff x="3306" y="12306"/>
            <a:chExt cx="5297" cy="2654"/>
          </a:xfrm>
        </p:grpSpPr>
        <p:pic>
          <p:nvPicPr>
            <p:cNvPr id="2176" name="Picture 2503" descr="4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06" y="12475"/>
              <a:ext cx="5297" cy="236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504"/>
            <p:cNvSpPr>
              <a:spLocks noChangeArrowheads="1"/>
            </p:cNvSpPr>
            <p:nvPr/>
          </p:nvSpPr>
          <p:spPr bwMode="auto">
            <a:xfrm>
              <a:off x="3489" y="12306"/>
              <a:ext cx="1080" cy="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05"/>
            <p:cNvSpPr>
              <a:spLocks noChangeArrowheads="1"/>
            </p:cNvSpPr>
            <p:nvPr/>
          </p:nvSpPr>
          <p:spPr bwMode="auto">
            <a:xfrm>
              <a:off x="7461" y="14198"/>
              <a:ext cx="1080" cy="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06"/>
            <p:cNvSpPr>
              <a:spLocks noChangeArrowheads="1"/>
            </p:cNvSpPr>
            <p:nvPr/>
          </p:nvSpPr>
          <p:spPr bwMode="auto">
            <a:xfrm>
              <a:off x="4581" y="14328"/>
              <a:ext cx="1080" cy="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2" name="Rectangle 17"/>
          <p:cNvSpPr>
            <a:spLocks noChangeArrowheads="1"/>
          </p:cNvSpPr>
          <p:nvPr/>
        </p:nvSpPr>
        <p:spPr bwMode="auto">
          <a:xfrm>
            <a:off x="3252619" y="255773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شرایط عادی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1"/>
          <p:cNvSpPr>
            <a:spLocks noChangeArrowheads="1"/>
          </p:cNvSpPr>
          <p:nvPr/>
        </p:nvSpPr>
        <p:spPr bwMode="auto">
          <a:xfrm>
            <a:off x="2502944" y="5272446"/>
            <a:ext cx="374012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هنگام زلزله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bmk="_Toc342402678">
                <a:ln>
                  <a:noFill/>
                </a:ln>
                <a:solidFill>
                  <a:srgbClr val="000000"/>
                </a:solidFill>
                <a:effectLst/>
                <a:latin typeface="Times New Roman Bold" charset="0"/>
                <a:ea typeface="Times New Roman" pitchFamily="18" charset="0"/>
                <a:cs typeface="B Mitra" pitchFamily="2" charset="-78"/>
              </a:rPr>
              <a:t>اتصال انعطاف پذیر با حلقه لاستيكي گوه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920099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13"/>
          <p:cNvGrpSpPr>
            <a:grpSpLocks/>
          </p:cNvGrpSpPr>
          <p:nvPr/>
        </p:nvGrpSpPr>
        <p:grpSpPr bwMode="auto">
          <a:xfrm>
            <a:off x="2017913" y="436384"/>
            <a:ext cx="5503863" cy="1984375"/>
            <a:chOff x="2393" y="9249"/>
            <a:chExt cx="8668" cy="3124"/>
          </a:xfrm>
        </p:grpSpPr>
        <p:pic>
          <p:nvPicPr>
            <p:cNvPr id="2167" name="Picture 2514" descr="4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9" y="9506"/>
              <a:ext cx="6862" cy="28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15"/>
            <p:cNvSpPr>
              <a:spLocks noChangeArrowheads="1"/>
            </p:cNvSpPr>
            <p:nvPr/>
          </p:nvSpPr>
          <p:spPr bwMode="auto">
            <a:xfrm>
              <a:off x="2393" y="9249"/>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جلوگیری از خروج لوله­ها</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6"/>
            <p:cNvSpPr>
              <a:spLocks noChangeArrowheads="1"/>
            </p:cNvSpPr>
            <p:nvPr/>
          </p:nvSpPr>
          <p:spPr bwMode="auto">
            <a:xfrm>
              <a:off x="8361" y="951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7"/>
            <p:cNvSpPr>
              <a:spLocks noChangeArrowheads="1"/>
            </p:cNvSpPr>
            <p:nvPr/>
          </p:nvSpPr>
          <p:spPr bwMode="auto">
            <a:xfrm>
              <a:off x="8541" y="1149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18"/>
            <p:cNvSpPr>
              <a:spLocks noChangeArrowheads="1"/>
            </p:cNvSpPr>
            <p:nvPr/>
          </p:nvSpPr>
          <p:spPr bwMode="auto">
            <a:xfrm>
              <a:off x="728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مفصل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onchor</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19"/>
            <p:cNvSpPr>
              <a:spLocks noChangeArrowheads="1"/>
            </p:cNvSpPr>
            <p:nvPr/>
          </p:nvSpPr>
          <p:spPr bwMode="auto">
            <a:xfrm>
              <a:off x="5121" y="11947"/>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آب­بندی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20"/>
            <p:cNvSpPr>
              <a:spLocks noChangeArrowheads="1"/>
            </p:cNvSpPr>
            <p:nvPr/>
          </p:nvSpPr>
          <p:spPr bwMode="auto">
            <a:xfrm>
              <a:off x="3501" y="1167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21"/>
            <p:cNvSpPr>
              <a:spLocks noChangeArrowheads="1"/>
            </p:cNvSpPr>
            <p:nvPr/>
          </p:nvSpPr>
          <p:spPr bwMode="auto">
            <a:xfrm>
              <a:off x="9621" y="95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2" name="Group 2490"/>
          <p:cNvGrpSpPr>
            <a:grpSpLocks/>
          </p:cNvGrpSpPr>
          <p:nvPr/>
        </p:nvGrpSpPr>
        <p:grpSpPr bwMode="auto">
          <a:xfrm>
            <a:off x="1869557" y="3048000"/>
            <a:ext cx="5068888" cy="2257425"/>
            <a:chOff x="3079" y="11138"/>
            <a:chExt cx="7982" cy="3554"/>
          </a:xfrm>
        </p:grpSpPr>
        <p:pic>
          <p:nvPicPr>
            <p:cNvPr id="2160" name="Picture 2491" descr="4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 y="11686"/>
              <a:ext cx="7125" cy="254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492"/>
            <p:cNvSpPr>
              <a:spLocks noChangeArrowheads="1"/>
            </p:cNvSpPr>
            <p:nvPr/>
          </p:nvSpPr>
          <p:spPr bwMode="auto">
            <a:xfrm>
              <a:off x="3952" y="11446"/>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93"/>
            <p:cNvSpPr>
              <a:spLocks noChangeArrowheads="1"/>
            </p:cNvSpPr>
            <p:nvPr/>
          </p:nvSpPr>
          <p:spPr bwMode="auto">
            <a:xfrm>
              <a:off x="8311" y="114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94"/>
            <p:cNvSpPr>
              <a:spLocks noChangeArrowheads="1"/>
            </p:cNvSpPr>
            <p:nvPr/>
          </p:nvSpPr>
          <p:spPr bwMode="auto">
            <a:xfrm>
              <a:off x="8901" y="13658"/>
              <a:ext cx="1260" cy="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95"/>
            <p:cNvSpPr>
              <a:spLocks noChangeArrowheads="1"/>
            </p:cNvSpPr>
            <p:nvPr/>
          </p:nvSpPr>
          <p:spPr bwMode="auto">
            <a:xfrm>
              <a:off x="6023" y="14018"/>
              <a:ext cx="1260"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96"/>
            <p:cNvSpPr>
              <a:spLocks noChangeArrowheads="1"/>
            </p:cNvSpPr>
            <p:nvPr/>
          </p:nvSpPr>
          <p:spPr bwMode="auto">
            <a:xfrm>
              <a:off x="9801" y="111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 name="Rectangle 31"/>
          <p:cNvSpPr>
            <a:spLocks noChangeArrowheads="1"/>
          </p:cNvSpPr>
          <p:nvPr/>
        </p:nvSpPr>
        <p:spPr bwMode="auto">
          <a:xfrm>
            <a:off x="3028950" y="5484913"/>
            <a:ext cx="222048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79">
                <a:ln>
                  <a:noFill/>
                </a:ln>
                <a:solidFill>
                  <a:srgbClr val="000000"/>
                </a:solidFill>
                <a:effectLst/>
                <a:latin typeface="Times New Roman Bold" charset="0"/>
                <a:ea typeface="Times New Roman" pitchFamily="18" charset="0"/>
                <a:cs typeface="B Mitra" pitchFamily="2" charset="-78"/>
              </a:rPr>
              <a:t>اتصال با حلقه جلوگيري از برخورد</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1430646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80"/>
          <p:cNvGrpSpPr>
            <a:grpSpLocks/>
          </p:cNvGrpSpPr>
          <p:nvPr/>
        </p:nvGrpSpPr>
        <p:grpSpPr bwMode="auto">
          <a:xfrm>
            <a:off x="2007617" y="1078230"/>
            <a:ext cx="5248275" cy="2203450"/>
            <a:chOff x="1701" y="11318"/>
            <a:chExt cx="8264" cy="3470"/>
          </a:xfrm>
        </p:grpSpPr>
        <p:pic>
          <p:nvPicPr>
            <p:cNvPr id="2150" name="Picture 2481" descr="4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9" y="11693"/>
              <a:ext cx="8026" cy="3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482"/>
            <p:cNvSpPr>
              <a:spLocks noChangeArrowheads="1"/>
            </p:cNvSpPr>
            <p:nvPr/>
          </p:nvSpPr>
          <p:spPr bwMode="auto">
            <a:xfrm>
              <a:off x="3681" y="11333"/>
              <a:ext cx="221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اتیلن (سخت)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83"/>
            <p:cNvSpPr>
              <a:spLocks noChangeArrowheads="1"/>
            </p:cNvSpPr>
            <p:nvPr/>
          </p:nvSpPr>
          <p:spPr bwMode="auto">
            <a:xfrm>
              <a:off x="3949" y="11731"/>
              <a:ext cx="2100"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اورلتان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84"/>
            <p:cNvSpPr>
              <a:spLocks noChangeArrowheads="1"/>
            </p:cNvSpPr>
            <p:nvPr/>
          </p:nvSpPr>
          <p:spPr bwMode="auto">
            <a:xfrm>
              <a:off x="4475" y="12030"/>
              <a:ext cx="215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با سیستم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85"/>
            <p:cNvSpPr>
              <a:spLocks noChangeArrowheads="1"/>
            </p:cNvSpPr>
            <p:nvPr/>
          </p:nvSpPr>
          <p:spPr bwMode="auto">
            <a:xfrm>
              <a:off x="4221" y="1401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86"/>
            <p:cNvSpPr>
              <a:spLocks noChangeArrowheads="1"/>
            </p:cNvSpPr>
            <p:nvPr/>
          </p:nvSpPr>
          <p:spPr bwMode="auto">
            <a:xfrm>
              <a:off x="6626" y="1442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خمیدگی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87"/>
            <p:cNvSpPr>
              <a:spLocks noChangeArrowheads="1"/>
            </p:cNvSpPr>
            <p:nvPr/>
          </p:nvSpPr>
          <p:spPr bwMode="auto">
            <a:xfrm>
              <a:off x="8270" y="14031"/>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488"/>
            <p:cNvSpPr>
              <a:spLocks noChangeArrowheads="1"/>
            </p:cNvSpPr>
            <p:nvPr/>
          </p:nvSpPr>
          <p:spPr bwMode="auto">
            <a:xfrm>
              <a:off x="836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89"/>
            <p:cNvSpPr>
              <a:spLocks noChangeArrowheads="1"/>
            </p:cNvSpPr>
            <p:nvPr/>
          </p:nvSpPr>
          <p:spPr bwMode="auto">
            <a:xfrm>
              <a:off x="170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20"/>
          <p:cNvSpPr>
            <a:spLocks noChangeArrowheads="1"/>
          </p:cNvSpPr>
          <p:nvPr/>
        </p:nvSpPr>
        <p:spPr bwMode="auto">
          <a:xfrm>
            <a:off x="3426256" y="3869325"/>
            <a:ext cx="268535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80">
                <a:ln>
                  <a:noFill/>
                </a:ln>
                <a:solidFill>
                  <a:srgbClr val="000000"/>
                </a:solidFill>
                <a:effectLst/>
                <a:latin typeface="Times New Roman Bold" charset="0"/>
                <a:ea typeface="Times New Roman" pitchFamily="18" charset="0"/>
                <a:cs typeface="B Mitra" pitchFamily="2" charset="-78"/>
              </a:rPr>
              <a:t>اتصال انعطاف پذیر با بالشتك بزرگ</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1011053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72"/>
          <p:cNvGrpSpPr>
            <a:grpSpLocks/>
          </p:cNvGrpSpPr>
          <p:nvPr/>
        </p:nvGrpSpPr>
        <p:grpSpPr bwMode="auto">
          <a:xfrm>
            <a:off x="1637610" y="426716"/>
            <a:ext cx="4849813" cy="2509838"/>
            <a:chOff x="2523" y="7718"/>
            <a:chExt cx="7638" cy="3952"/>
          </a:xfrm>
        </p:grpSpPr>
        <p:pic>
          <p:nvPicPr>
            <p:cNvPr id="2142" name="Picture 2473" descr="5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2" y="8451"/>
              <a:ext cx="6799" cy="26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474"/>
            <p:cNvSpPr>
              <a:spLocks noChangeArrowheads="1"/>
            </p:cNvSpPr>
            <p:nvPr/>
          </p:nvSpPr>
          <p:spPr bwMode="auto">
            <a:xfrm>
              <a:off x="6021" y="8195"/>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 پروپلین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475"/>
            <p:cNvSpPr>
              <a:spLocks noChangeArrowheads="1"/>
            </p:cNvSpPr>
            <p:nvPr/>
          </p:nvSpPr>
          <p:spPr bwMode="auto">
            <a:xfrm>
              <a:off x="2614" y="946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76"/>
            <p:cNvSpPr>
              <a:spLocks noChangeArrowheads="1"/>
            </p:cNvSpPr>
            <p:nvPr/>
          </p:nvSpPr>
          <p:spPr bwMode="auto">
            <a:xfrm>
              <a:off x="2646" y="973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(عدم نشت آب)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7"/>
            <p:cNvSpPr>
              <a:spLocks noChangeArrowheads="1"/>
            </p:cNvSpPr>
            <p:nvPr/>
          </p:nvSpPr>
          <p:spPr bwMode="auto">
            <a:xfrm>
              <a:off x="2781" y="1075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8"/>
            <p:cNvSpPr>
              <a:spLocks noChangeArrowheads="1"/>
            </p:cNvSpPr>
            <p:nvPr/>
          </p:nvSpPr>
          <p:spPr bwMode="auto">
            <a:xfrm>
              <a:off x="2523" y="11049"/>
              <a:ext cx="3003" cy="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(جلوگیری از شکستگی در اثر برخورد)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79"/>
            <p:cNvSpPr>
              <a:spLocks noChangeArrowheads="1"/>
            </p:cNvSpPr>
            <p:nvPr/>
          </p:nvSpPr>
          <p:spPr bwMode="auto">
            <a:xfrm>
              <a:off x="8361" y="771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 name="Group 2522"/>
          <p:cNvGrpSpPr>
            <a:grpSpLocks/>
          </p:cNvGrpSpPr>
          <p:nvPr/>
        </p:nvGrpSpPr>
        <p:grpSpPr bwMode="auto">
          <a:xfrm>
            <a:off x="2460625" y="3081371"/>
            <a:ext cx="4778375" cy="2187575"/>
            <a:chOff x="2455" y="11858"/>
            <a:chExt cx="7526" cy="3444"/>
          </a:xfrm>
        </p:grpSpPr>
        <p:pic>
          <p:nvPicPr>
            <p:cNvPr id="2136" name="Picture 2523" descr="5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5" y="12409"/>
              <a:ext cx="7000" cy="289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2524"/>
            <p:cNvSpPr>
              <a:spLocks noChangeArrowheads="1"/>
            </p:cNvSpPr>
            <p:nvPr/>
          </p:nvSpPr>
          <p:spPr bwMode="auto">
            <a:xfrm>
              <a:off x="8181" y="118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25"/>
            <p:cNvSpPr>
              <a:spLocks noChangeArrowheads="1"/>
            </p:cNvSpPr>
            <p:nvPr/>
          </p:nvSpPr>
          <p:spPr bwMode="auto">
            <a:xfrm>
              <a:off x="7821" y="1408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26"/>
            <p:cNvSpPr>
              <a:spLocks noChangeArrowheads="1"/>
            </p:cNvSpPr>
            <p:nvPr/>
          </p:nvSpPr>
          <p:spPr bwMode="auto">
            <a:xfrm>
              <a:off x="4978" y="1467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27"/>
            <p:cNvSpPr>
              <a:spLocks noChangeArrowheads="1"/>
            </p:cNvSpPr>
            <p:nvPr/>
          </p:nvSpPr>
          <p:spPr bwMode="auto">
            <a:xfrm>
              <a:off x="3362" y="145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5" name="Rectangle 22"/>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7"/>
          <p:cNvSpPr>
            <a:spLocks noChangeArrowheads="1"/>
          </p:cNvSpPr>
          <p:nvPr/>
        </p:nvSpPr>
        <p:spPr bwMode="auto">
          <a:xfrm>
            <a:off x="3483342" y="5408713"/>
            <a:ext cx="17043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1">
                <a:ln>
                  <a:noFill/>
                </a:ln>
                <a:solidFill>
                  <a:srgbClr val="000000"/>
                </a:solidFill>
                <a:effectLst/>
                <a:latin typeface="Times New Roman Bold" charset="0"/>
                <a:ea typeface="Times New Roman" pitchFamily="18" charset="0"/>
                <a:cs typeface="B Mitra" pitchFamily="2" charset="-78"/>
              </a:rPr>
              <a:t>اتصال با حفاظ پلاستيكي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113979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28"/>
          <p:cNvGrpSpPr>
            <a:grpSpLocks/>
          </p:cNvGrpSpPr>
          <p:nvPr/>
        </p:nvGrpSpPr>
        <p:grpSpPr bwMode="auto">
          <a:xfrm>
            <a:off x="2237045" y="1396206"/>
            <a:ext cx="5453063" cy="1878013"/>
            <a:chOff x="1753" y="8297"/>
            <a:chExt cx="8588" cy="2957"/>
          </a:xfrm>
        </p:grpSpPr>
        <p:pic>
          <p:nvPicPr>
            <p:cNvPr id="2124" name="Picture 2529" descr="5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4" y="8568"/>
              <a:ext cx="8227" cy="244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530"/>
            <p:cNvGrpSpPr>
              <a:grpSpLocks/>
            </p:cNvGrpSpPr>
            <p:nvPr/>
          </p:nvGrpSpPr>
          <p:grpSpPr bwMode="auto">
            <a:xfrm>
              <a:off x="1753" y="8297"/>
              <a:ext cx="8588" cy="2957"/>
              <a:chOff x="1753" y="8297"/>
              <a:chExt cx="8588" cy="2957"/>
            </a:xfrm>
          </p:grpSpPr>
          <p:sp>
            <p:nvSpPr>
              <p:cNvPr id="5" name="Rectangle 2531"/>
              <p:cNvSpPr>
                <a:spLocks noChangeArrowheads="1"/>
              </p:cNvSpPr>
              <p:nvPr/>
            </p:nvSpPr>
            <p:spPr bwMode="auto">
              <a:xfrm>
                <a:off x="1753" y="8297"/>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آب­بند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32"/>
              <p:cNvSpPr>
                <a:spLocks noChangeArrowheads="1"/>
              </p:cNvSpPr>
              <p:nvPr/>
            </p:nvSpPr>
            <p:spPr bwMode="auto">
              <a:xfrm>
                <a:off x="2781" y="86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33"/>
              <p:cNvSpPr>
                <a:spLocks noChangeArrowheads="1"/>
              </p:cNvSpPr>
              <p:nvPr/>
            </p:nvSpPr>
            <p:spPr bwMode="auto">
              <a:xfrm>
                <a:off x="2787" y="88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34"/>
              <p:cNvSpPr>
                <a:spLocks noChangeArrowheads="1"/>
              </p:cNvSpPr>
              <p:nvPr/>
            </p:nvSpPr>
            <p:spPr bwMode="auto">
              <a:xfrm>
                <a:off x="4401" y="91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35"/>
              <p:cNvSpPr>
                <a:spLocks noChangeArrowheads="1"/>
              </p:cNvSpPr>
              <p:nvPr/>
            </p:nvSpPr>
            <p:spPr bwMode="auto">
              <a:xfrm>
                <a:off x="8901" y="1019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36"/>
              <p:cNvSpPr>
                <a:spLocks noChangeArrowheads="1"/>
              </p:cNvSpPr>
              <p:nvPr/>
            </p:nvSpPr>
            <p:spPr bwMode="auto">
              <a:xfrm>
                <a:off x="7409" y="105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37"/>
              <p:cNvSpPr>
                <a:spLocks noChangeArrowheads="1"/>
              </p:cNvSpPr>
              <p:nvPr/>
            </p:nvSpPr>
            <p:spPr bwMode="auto">
              <a:xfrm>
                <a:off x="6381" y="1077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38"/>
              <p:cNvSpPr>
                <a:spLocks noChangeArrowheads="1"/>
              </p:cNvSpPr>
              <p:nvPr/>
            </p:nvSpPr>
            <p:spPr bwMode="auto">
              <a:xfrm>
                <a:off x="4210" y="10186"/>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39"/>
              <p:cNvSpPr>
                <a:spLocks noChangeArrowheads="1"/>
              </p:cNvSpPr>
              <p:nvPr/>
            </p:nvSpPr>
            <p:spPr bwMode="auto">
              <a:xfrm>
                <a:off x="2963" y="10843"/>
                <a:ext cx="2429" cy="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 خمشی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4" name="Rectangle 23"/>
          <p:cNvSpPr>
            <a:spLocks noChangeArrowheads="1"/>
          </p:cNvSpPr>
          <p:nvPr/>
        </p:nvSpPr>
        <p:spPr bwMode="auto">
          <a:xfrm>
            <a:off x="3494272" y="4495800"/>
            <a:ext cx="20938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2">
                <a:ln>
                  <a:noFill/>
                </a:ln>
                <a:solidFill>
                  <a:srgbClr val="000000"/>
                </a:solidFill>
                <a:effectLst/>
                <a:latin typeface="Times New Roman Bold" charset="0"/>
                <a:ea typeface="Times New Roman" pitchFamily="18" charset="0"/>
                <a:cs typeface="B Mitra" pitchFamily="2" charset="-78"/>
              </a:rPr>
              <a:t>اتصال با حفاظ با حلقه 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8308087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65"/>
          <p:cNvGrpSpPr>
            <a:grpSpLocks/>
          </p:cNvGrpSpPr>
          <p:nvPr/>
        </p:nvGrpSpPr>
        <p:grpSpPr bwMode="auto">
          <a:xfrm>
            <a:off x="2479032" y="717941"/>
            <a:ext cx="4341813" cy="1563688"/>
            <a:chOff x="3504" y="6295"/>
            <a:chExt cx="6837" cy="2462"/>
          </a:xfrm>
        </p:grpSpPr>
        <p:pic>
          <p:nvPicPr>
            <p:cNvPr id="2117" name="Picture 2466" descr="5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4" y="6723"/>
              <a:ext cx="4909" cy="18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467"/>
            <p:cNvGrpSpPr>
              <a:grpSpLocks/>
            </p:cNvGrpSpPr>
            <p:nvPr/>
          </p:nvGrpSpPr>
          <p:grpSpPr bwMode="auto">
            <a:xfrm>
              <a:off x="5836" y="6295"/>
              <a:ext cx="4505" cy="2462"/>
              <a:chOff x="5836" y="6322"/>
              <a:chExt cx="4505" cy="2434"/>
            </a:xfrm>
          </p:grpSpPr>
          <p:sp>
            <p:nvSpPr>
              <p:cNvPr id="4" name="Rectangle 2468"/>
              <p:cNvSpPr>
                <a:spLocks noChangeArrowheads="1"/>
              </p:cNvSpPr>
              <p:nvPr/>
            </p:nvSpPr>
            <p:spPr bwMode="auto">
              <a:xfrm>
                <a:off x="8901" y="663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69"/>
              <p:cNvSpPr>
                <a:spLocks noChangeArrowheads="1"/>
              </p:cNvSpPr>
              <p:nvPr/>
            </p:nvSpPr>
            <p:spPr bwMode="auto">
              <a:xfrm>
                <a:off x="5836" y="6322"/>
                <a:ext cx="2705" cy="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چسبیده شده (اتصال با 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0"/>
              <p:cNvSpPr>
                <a:spLocks noChangeArrowheads="1"/>
              </p:cNvSpPr>
              <p:nvPr/>
            </p:nvSpPr>
            <p:spPr bwMode="auto">
              <a:xfrm>
                <a:off x="6561" y="80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1"/>
              <p:cNvSpPr>
                <a:spLocks noChangeArrowheads="1"/>
              </p:cNvSpPr>
              <p:nvPr/>
            </p:nvSpPr>
            <p:spPr bwMode="auto">
              <a:xfrm>
                <a:off x="6619" y="8396"/>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(ضد خوردگی)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8" name="Group 2456"/>
          <p:cNvGrpSpPr>
            <a:grpSpLocks/>
          </p:cNvGrpSpPr>
          <p:nvPr/>
        </p:nvGrpSpPr>
        <p:grpSpPr bwMode="auto">
          <a:xfrm>
            <a:off x="1708150" y="3062980"/>
            <a:ext cx="5727700" cy="1828800"/>
            <a:chOff x="1881" y="10058"/>
            <a:chExt cx="9019" cy="2880"/>
          </a:xfrm>
        </p:grpSpPr>
        <p:pic>
          <p:nvPicPr>
            <p:cNvPr id="2108" name="Picture 2457" descr="5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4" y="10431"/>
              <a:ext cx="7776" cy="24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458"/>
            <p:cNvGrpSpPr>
              <a:grpSpLocks/>
            </p:cNvGrpSpPr>
            <p:nvPr/>
          </p:nvGrpSpPr>
          <p:grpSpPr bwMode="auto">
            <a:xfrm>
              <a:off x="1881" y="10058"/>
              <a:ext cx="9019" cy="2880"/>
              <a:chOff x="1881" y="10058"/>
              <a:chExt cx="9019" cy="2880"/>
            </a:xfrm>
          </p:grpSpPr>
          <p:sp>
            <p:nvSpPr>
              <p:cNvPr id="10" name="Rectangle 2459"/>
              <p:cNvSpPr>
                <a:spLocks noChangeArrowheads="1"/>
              </p:cNvSpPr>
              <p:nvPr/>
            </p:nvSpPr>
            <p:spPr bwMode="auto">
              <a:xfrm>
                <a:off x="8541" y="10058"/>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60"/>
              <p:cNvSpPr>
                <a:spLocks noChangeArrowheads="1"/>
              </p:cNvSpPr>
              <p:nvPr/>
            </p:nvSpPr>
            <p:spPr bwMode="auto">
              <a:xfrm>
                <a:off x="7179" y="1020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61"/>
              <p:cNvSpPr>
                <a:spLocks noChangeArrowheads="1"/>
              </p:cNvSpPr>
              <p:nvPr/>
            </p:nvSpPr>
            <p:spPr bwMode="auto">
              <a:xfrm>
                <a:off x="8721" y="1117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62"/>
              <p:cNvSpPr>
                <a:spLocks noChangeArrowheads="1"/>
              </p:cNvSpPr>
              <p:nvPr/>
            </p:nvSpPr>
            <p:spPr bwMode="auto">
              <a:xfrm>
                <a:off x="7660" y="12398"/>
                <a:ext cx="32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جای خالی به وجود آمده در اثر کشش از دو طرف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63"/>
              <p:cNvSpPr>
                <a:spLocks noChangeArrowheads="1"/>
              </p:cNvSpPr>
              <p:nvPr/>
            </p:nvSpPr>
            <p:spPr bwMode="auto">
              <a:xfrm>
                <a:off x="1881" y="12578"/>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(نسبت به بلندی زنجیر، لوله تغییر مکان می­دهد)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64"/>
              <p:cNvSpPr>
                <a:spLocks noChangeArrowheads="1"/>
              </p:cNvSpPr>
              <p:nvPr/>
            </p:nvSpPr>
            <p:spPr bwMode="auto">
              <a:xfrm>
                <a:off x="2100" y="12270"/>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7" name="Rectangle 22"/>
          <p:cNvSpPr>
            <a:spLocks noChangeArrowheads="1"/>
          </p:cNvSpPr>
          <p:nvPr/>
        </p:nvSpPr>
        <p:spPr bwMode="auto">
          <a:xfrm>
            <a:off x="0" y="20208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9"/>
          <p:cNvSpPr>
            <a:spLocks noChangeArrowheads="1"/>
          </p:cNvSpPr>
          <p:nvPr/>
        </p:nvSpPr>
        <p:spPr bwMode="auto">
          <a:xfrm>
            <a:off x="3839267" y="5564090"/>
            <a:ext cx="14654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3">
                <a:ln>
                  <a:noFill/>
                </a:ln>
                <a:solidFill>
                  <a:srgbClr val="000000"/>
                </a:solidFill>
                <a:effectLst/>
                <a:latin typeface="Times New Roman Bold" charset="0"/>
                <a:ea typeface="Times New Roman" pitchFamily="18" charset="0"/>
                <a:cs typeface="B Mitra" pitchFamily="2" charset="-78"/>
              </a:rPr>
              <a:t>لوله با اتصال زنجيری</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884180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41"/>
          <p:cNvGrpSpPr>
            <a:grpSpLocks/>
          </p:cNvGrpSpPr>
          <p:nvPr/>
        </p:nvGrpSpPr>
        <p:grpSpPr bwMode="auto">
          <a:xfrm>
            <a:off x="304784" y="864478"/>
            <a:ext cx="5656263" cy="1728788"/>
            <a:chOff x="1253" y="8595"/>
            <a:chExt cx="8908" cy="2723"/>
          </a:xfrm>
        </p:grpSpPr>
        <p:pic>
          <p:nvPicPr>
            <p:cNvPr id="2100" name="Picture 2442" descr="56-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3" y="8992"/>
              <a:ext cx="6111" cy="20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443"/>
            <p:cNvGrpSpPr>
              <a:grpSpLocks/>
            </p:cNvGrpSpPr>
            <p:nvPr/>
          </p:nvGrpSpPr>
          <p:grpSpPr bwMode="auto">
            <a:xfrm>
              <a:off x="1253" y="8595"/>
              <a:ext cx="8908" cy="2723"/>
              <a:chOff x="1253" y="8595"/>
              <a:chExt cx="8908" cy="2723"/>
            </a:xfrm>
          </p:grpSpPr>
          <p:sp>
            <p:nvSpPr>
              <p:cNvPr id="6" name="Rectangle 2444"/>
              <p:cNvSpPr>
                <a:spLocks noChangeArrowheads="1"/>
              </p:cNvSpPr>
              <p:nvPr/>
            </p:nvSpPr>
            <p:spPr bwMode="auto">
              <a:xfrm>
                <a:off x="8901" y="86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45"/>
              <p:cNvSpPr>
                <a:spLocks noChangeArrowheads="1"/>
              </p:cNvSpPr>
              <p:nvPr/>
            </p:nvSpPr>
            <p:spPr bwMode="auto">
              <a:xfrm>
                <a:off x="6138" y="874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مقطع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T</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46"/>
              <p:cNvSpPr>
                <a:spLocks noChangeArrowheads="1"/>
              </p:cNvSpPr>
              <p:nvPr/>
            </p:nvSpPr>
            <p:spPr bwMode="auto">
              <a:xfrm>
                <a:off x="1253" y="8595"/>
                <a:ext cx="4029"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ثابت کردن حلقه لاستیکی توسط 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47"/>
              <p:cNvSpPr>
                <a:spLocks noChangeArrowheads="1"/>
              </p:cNvSpPr>
              <p:nvPr/>
            </p:nvSpPr>
            <p:spPr bwMode="auto">
              <a:xfrm flipV="1">
                <a:off x="7821" y="104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48"/>
              <p:cNvSpPr>
                <a:spLocks noChangeArrowheads="1"/>
              </p:cNvSpPr>
              <p:nvPr/>
            </p:nvSpPr>
            <p:spPr bwMode="auto">
              <a:xfrm>
                <a:off x="7281" y="1095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540"/>
          <p:cNvGrpSpPr>
            <a:grpSpLocks/>
          </p:cNvGrpSpPr>
          <p:nvPr/>
        </p:nvGrpSpPr>
        <p:grpSpPr bwMode="auto">
          <a:xfrm>
            <a:off x="2819841" y="3164997"/>
            <a:ext cx="4627563" cy="1651000"/>
            <a:chOff x="2693" y="12038"/>
            <a:chExt cx="7288" cy="2599"/>
          </a:xfrm>
        </p:grpSpPr>
        <p:pic>
          <p:nvPicPr>
            <p:cNvPr id="2093" name="Picture 2541" descr="5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3" y="12558"/>
              <a:ext cx="6536" cy="20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542"/>
            <p:cNvGrpSpPr>
              <a:grpSpLocks/>
            </p:cNvGrpSpPr>
            <p:nvPr/>
          </p:nvGrpSpPr>
          <p:grpSpPr bwMode="auto">
            <a:xfrm>
              <a:off x="3681" y="12038"/>
              <a:ext cx="6300" cy="2520"/>
              <a:chOff x="3681" y="12038"/>
              <a:chExt cx="6300" cy="2520"/>
            </a:xfrm>
          </p:grpSpPr>
          <p:sp>
            <p:nvSpPr>
              <p:cNvPr id="13" name="Rectangle 2543"/>
              <p:cNvSpPr>
                <a:spLocks noChangeArrowheads="1"/>
              </p:cNvSpPr>
              <p:nvPr/>
            </p:nvSpPr>
            <p:spPr bwMode="auto">
              <a:xfrm rot="10800000" flipV="1">
                <a:off x="7821" y="138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544"/>
              <p:cNvSpPr>
                <a:spLocks noChangeArrowheads="1"/>
              </p:cNvSpPr>
              <p:nvPr/>
            </p:nvSpPr>
            <p:spPr bwMode="auto">
              <a:xfrm rot="10800000" flipV="1">
                <a:off x="6504" y="13903"/>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545"/>
              <p:cNvSpPr>
                <a:spLocks noChangeArrowheads="1"/>
              </p:cNvSpPr>
              <p:nvPr/>
            </p:nvSpPr>
            <p:spPr bwMode="auto">
              <a:xfrm rot="10800000" flipV="1">
                <a:off x="3681" y="141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می­پیچد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546"/>
              <p:cNvSpPr>
                <a:spLocks noChangeArrowheads="1"/>
              </p:cNvSpPr>
              <p:nvPr/>
            </p:nvSpPr>
            <p:spPr bwMode="auto">
              <a:xfrm rot="10800000" flipV="1">
                <a:off x="8721" y="120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7"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2"/>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7"/>
          <p:cNvSpPr>
            <a:spLocks noChangeArrowheads="1"/>
          </p:cNvSpPr>
          <p:nvPr/>
        </p:nvSpPr>
        <p:spPr bwMode="auto">
          <a:xfrm>
            <a:off x="3321963" y="5530336"/>
            <a:ext cx="265970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اتصال با حفاظ لاستيكي </a:t>
            </a:r>
            <a:r>
              <a:rPr kumimoji="0" lang="en-US" sz="1600"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T</a:t>
            </a: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476389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30"/>
          <p:cNvGrpSpPr>
            <a:grpSpLocks/>
          </p:cNvGrpSpPr>
          <p:nvPr/>
        </p:nvGrpSpPr>
        <p:grpSpPr bwMode="auto">
          <a:xfrm>
            <a:off x="1607770" y="322925"/>
            <a:ext cx="5616575" cy="4471988"/>
            <a:chOff x="2217" y="9308"/>
            <a:chExt cx="8844" cy="7043"/>
          </a:xfrm>
        </p:grpSpPr>
        <p:pic>
          <p:nvPicPr>
            <p:cNvPr id="2082" name="Picture 2431" descr="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17" y="10028"/>
              <a:ext cx="7438" cy="63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32"/>
            <p:cNvGrpSpPr>
              <a:grpSpLocks/>
            </p:cNvGrpSpPr>
            <p:nvPr/>
          </p:nvGrpSpPr>
          <p:grpSpPr bwMode="auto">
            <a:xfrm>
              <a:off x="3143" y="9308"/>
              <a:ext cx="7918" cy="6840"/>
              <a:chOff x="3143" y="698"/>
              <a:chExt cx="7918" cy="6840"/>
            </a:xfrm>
          </p:grpSpPr>
          <p:sp>
            <p:nvSpPr>
              <p:cNvPr id="5" name="Rectangle 2433"/>
              <p:cNvSpPr>
                <a:spLocks noChangeArrowheads="1"/>
              </p:cNvSpPr>
              <p:nvPr/>
            </p:nvSpPr>
            <p:spPr bwMode="auto">
              <a:xfrm>
                <a:off x="6859" y="1058"/>
                <a:ext cx="1322" cy="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حائل فولادی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34"/>
              <p:cNvSpPr>
                <a:spLocks noChangeArrowheads="1"/>
              </p:cNvSpPr>
              <p:nvPr/>
            </p:nvSpPr>
            <p:spPr bwMode="auto">
              <a:xfrm>
                <a:off x="8001" y="1663"/>
                <a:ext cx="1260"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زائده پلاستیکی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35"/>
              <p:cNvSpPr>
                <a:spLocks noChangeArrowheads="1"/>
              </p:cNvSpPr>
              <p:nvPr/>
            </p:nvSpPr>
            <p:spPr bwMode="auto">
              <a:xfrm>
                <a:off x="7101" y="39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جداساز 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36"/>
              <p:cNvSpPr>
                <a:spLocks noChangeArrowheads="1"/>
              </p:cNvSpPr>
              <p:nvPr/>
            </p:nvSpPr>
            <p:spPr bwMode="auto">
              <a:xfrm>
                <a:off x="6629" y="4350"/>
                <a:ext cx="2272" cy="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روی بدنه لوله نصب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37"/>
              <p:cNvSpPr>
                <a:spLocks noChangeArrowheads="1"/>
              </p:cNvSpPr>
              <p:nvPr/>
            </p:nvSpPr>
            <p:spPr bwMode="auto">
              <a:xfrm>
                <a:off x="7101" y="6690"/>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38"/>
              <p:cNvSpPr>
                <a:spLocks noChangeArrowheads="1"/>
              </p:cNvSpPr>
              <p:nvPr/>
            </p:nvSpPr>
            <p:spPr bwMode="auto">
              <a:xfrm>
                <a:off x="3143" y="717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39"/>
              <p:cNvSpPr>
                <a:spLocks noChangeArrowheads="1"/>
              </p:cNvSpPr>
              <p:nvPr/>
            </p:nvSpPr>
            <p:spPr bwMode="auto">
              <a:xfrm>
                <a:off x="9801" y="50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40"/>
              <p:cNvSpPr>
                <a:spLocks noChangeArrowheads="1"/>
              </p:cNvSpPr>
              <p:nvPr/>
            </p:nvSpPr>
            <p:spPr bwMode="auto">
              <a:xfrm>
                <a:off x="9801" y="6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793583" y="5410200"/>
            <a:ext cx="15568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5">
                <a:ln>
                  <a:noFill/>
                </a:ln>
                <a:solidFill>
                  <a:srgbClr val="000000"/>
                </a:solidFill>
                <a:effectLst/>
                <a:latin typeface="Times New Roman Bold" charset="0"/>
                <a:ea typeface="Times New Roman" pitchFamily="18" charset="0"/>
                <a:cs typeface="B Mitra" pitchFamily="2" charset="-78"/>
              </a:rPr>
              <a:t>اتصال با حفاظ فولادي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61442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17"/>
          <p:cNvGrpSpPr>
            <a:grpSpLocks/>
          </p:cNvGrpSpPr>
          <p:nvPr/>
        </p:nvGrpSpPr>
        <p:grpSpPr bwMode="auto">
          <a:xfrm>
            <a:off x="1904931" y="952630"/>
            <a:ext cx="5353050" cy="2422525"/>
            <a:chOff x="1371" y="1598"/>
            <a:chExt cx="8679" cy="3814"/>
          </a:xfrm>
        </p:grpSpPr>
        <p:pic>
          <p:nvPicPr>
            <p:cNvPr id="2069" name="Picture 2418" descr="6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19" y="1878"/>
              <a:ext cx="7876" cy="31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19"/>
            <p:cNvGrpSpPr>
              <a:grpSpLocks/>
            </p:cNvGrpSpPr>
            <p:nvPr/>
          </p:nvGrpSpPr>
          <p:grpSpPr bwMode="auto">
            <a:xfrm>
              <a:off x="1371" y="1598"/>
              <a:ext cx="8679" cy="3814"/>
              <a:chOff x="1371" y="1598"/>
              <a:chExt cx="8679" cy="3814"/>
            </a:xfrm>
          </p:grpSpPr>
          <p:sp>
            <p:nvSpPr>
              <p:cNvPr id="5" name="Rectangle 2420"/>
              <p:cNvSpPr>
                <a:spLocks noChangeArrowheads="1"/>
              </p:cNvSpPr>
              <p:nvPr/>
            </p:nvSpPr>
            <p:spPr bwMode="auto">
              <a:xfrm>
                <a:off x="8625" y="1715"/>
                <a:ext cx="1425" cy="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21"/>
              <p:cNvSpPr>
                <a:spLocks noChangeArrowheads="1"/>
              </p:cNvSpPr>
              <p:nvPr/>
            </p:nvSpPr>
            <p:spPr bwMode="auto">
              <a:xfrm>
                <a:off x="386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22"/>
              <p:cNvSpPr>
                <a:spLocks noChangeArrowheads="1"/>
              </p:cNvSpPr>
              <p:nvPr/>
            </p:nvSpPr>
            <p:spPr bwMode="auto">
              <a:xfrm>
                <a:off x="5121" y="177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23"/>
              <p:cNvSpPr>
                <a:spLocks noChangeArrowheads="1"/>
              </p:cNvSpPr>
              <p:nvPr/>
            </p:nvSpPr>
            <p:spPr bwMode="auto">
              <a:xfrm>
                <a:off x="224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فنر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24"/>
              <p:cNvSpPr>
                <a:spLocks noChangeArrowheads="1"/>
              </p:cNvSpPr>
              <p:nvPr/>
            </p:nvSpPr>
            <p:spPr bwMode="auto">
              <a:xfrm>
                <a:off x="1371" y="1945"/>
                <a:ext cx="1902"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جمع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25"/>
              <p:cNvSpPr>
                <a:spLocks noChangeArrowheads="1"/>
              </p:cNvSpPr>
              <p:nvPr/>
            </p:nvSpPr>
            <p:spPr bwMode="auto">
              <a:xfrm>
                <a:off x="3861" y="2782"/>
                <a:ext cx="1197"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26"/>
              <p:cNvSpPr>
                <a:spLocks noChangeArrowheads="1"/>
              </p:cNvSpPr>
              <p:nvPr/>
            </p:nvSpPr>
            <p:spPr bwMode="auto">
              <a:xfrm>
                <a:off x="5726" y="3925"/>
                <a:ext cx="837"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27"/>
              <p:cNvSpPr>
                <a:spLocks noChangeArrowheads="1"/>
              </p:cNvSpPr>
              <p:nvPr/>
            </p:nvSpPr>
            <p:spPr bwMode="auto">
              <a:xfrm>
                <a:off x="5661" y="4929"/>
                <a:ext cx="837"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28"/>
              <p:cNvSpPr>
                <a:spLocks noChangeArrowheads="1"/>
              </p:cNvSpPr>
              <p:nvPr/>
            </p:nvSpPr>
            <p:spPr bwMode="auto">
              <a:xfrm>
                <a:off x="6986" y="3578"/>
                <a:ext cx="837" cy="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29"/>
              <p:cNvSpPr>
                <a:spLocks noChangeArrowheads="1"/>
              </p:cNvSpPr>
              <p:nvPr/>
            </p:nvSpPr>
            <p:spPr bwMode="auto">
              <a:xfrm>
                <a:off x="3861" y="3069"/>
                <a:ext cx="240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شکستگی جلوگیری می­کند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404217" y="4572000"/>
            <a:ext cx="21435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6">
                <a:ln>
                  <a:noFill/>
                </a:ln>
                <a:solidFill>
                  <a:srgbClr val="000000"/>
                </a:solidFill>
                <a:effectLst/>
                <a:latin typeface="Times New Roman Bold" charset="0"/>
                <a:ea typeface="Times New Roman" pitchFamily="18" charset="0"/>
                <a:cs typeface="B Mitra" pitchFamily="2" charset="-78"/>
              </a:rPr>
              <a:t>اتصال انعطاف پذیر پيچی فنردار</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4246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533400"/>
            <a:ext cx="2595582"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a:t>
            </a:r>
            <a:r>
              <a:rPr lang="ar-SA" dirty="0"/>
              <a:t> </a:t>
            </a:r>
            <a:r>
              <a:rPr lang="ar-SA" sz="3200" b="1" dirty="0">
                <a:effectLst>
                  <a:outerShdw blurRad="38100" dist="38100" dir="2700000" algn="tl">
                    <a:srgbClr val="000000">
                      <a:alpha val="43137"/>
                    </a:srgbClr>
                  </a:outerShdw>
                </a:effectLst>
                <a:cs typeface="B Mitra" pitchFamily="2" charset="-78"/>
              </a:rPr>
              <a:t>خطرات</a:t>
            </a:r>
            <a:r>
              <a:rPr lang="ar-SA" dirty="0"/>
              <a:t> </a:t>
            </a: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xmlns="" val="2834306513"/>
              </p:ext>
            </p:extLst>
          </p:nvPr>
        </p:nvGraphicFramePr>
        <p:xfrm>
          <a:off x="2362200" y="2895600"/>
          <a:ext cx="4790442" cy="1981199"/>
        </p:xfrm>
        <a:graphic>
          <a:graphicData uri="http://schemas.openxmlformats.org/drawingml/2006/table">
            <a:tbl>
              <a:tblPr rtl="1" firstRow="1" firstCol="1" lastRow="1" lastCol="1" bandRow="1" bandCol="1">
                <a:tableStyleId>{00A15C55-8517-42AA-B614-E9B94910E393}</a:tableStyleId>
              </a:tblPr>
              <a:tblGrid>
                <a:gridCol w="1438060"/>
                <a:gridCol w="3352382"/>
              </a:tblGrid>
              <a:tr h="866999">
                <a:tc>
                  <a:txBody>
                    <a:bodyPr/>
                    <a:lstStyle/>
                    <a:p>
                      <a:pPr indent="180340" algn="ctr" rtl="1">
                        <a:lnSpc>
                          <a:spcPct val="120000"/>
                        </a:lnSpc>
                        <a:spcAft>
                          <a:spcPts val="0"/>
                        </a:spcAft>
                      </a:pPr>
                      <a:r>
                        <a:rPr lang="ar-SA" sz="1400" dirty="0">
                          <a:effectLst/>
                          <a:cs typeface="B Mitra" pitchFamily="2" charset="-78"/>
                        </a:rPr>
                        <a:t>سطح خطر لرزه‌ای</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ar-SA" sz="1400" dirty="0">
                          <a:effectLst/>
                          <a:cs typeface="B Mitra" pitchFamily="2" charset="-78"/>
                        </a:rPr>
                        <a:t>محدوده شتاب حداکثر زلزله</a:t>
                      </a:r>
                      <a:endParaRPr lang="en-US" sz="1400" dirty="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پایین (</a:t>
                      </a:r>
                      <a:r>
                        <a:rPr lang="en-US" sz="1400">
                          <a:effectLst/>
                          <a:cs typeface="B Mitra" pitchFamily="2" charset="-78"/>
                        </a:rPr>
                        <a:t>L</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a:effectLst/>
                          <a:cs typeface="B Mitra" pitchFamily="2" charset="-78"/>
                        </a:rPr>
                        <a:t>PGA&gt;0.15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متوسط (</a:t>
                      </a:r>
                      <a:r>
                        <a:rPr lang="en-US" sz="1400">
                          <a:effectLst/>
                          <a:cs typeface="B Mitra" pitchFamily="2" charset="-78"/>
                        </a:rPr>
                        <a:t>M</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0">
                        <a:lnSpc>
                          <a:spcPct val="120000"/>
                        </a:lnSpc>
                        <a:spcAft>
                          <a:spcPts val="0"/>
                        </a:spcAft>
                      </a:pPr>
                      <a:r>
                        <a:rPr lang="en-US" sz="1400">
                          <a:effectLst/>
                          <a:cs typeface="B Mitra" pitchFamily="2" charset="-78"/>
                        </a:rPr>
                        <a:t>0.15g ≤ PGA≤ 0.5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dirty="0">
                          <a:effectLst/>
                          <a:cs typeface="B Mitra" pitchFamily="2" charset="-78"/>
                        </a:rPr>
                        <a:t>بالا (</a:t>
                      </a:r>
                      <a:r>
                        <a:rPr lang="en-US" sz="1400" dirty="0">
                          <a:effectLst/>
                          <a:cs typeface="B Mitra" pitchFamily="2" charset="-78"/>
                        </a:rPr>
                        <a:t>H</a:t>
                      </a:r>
                      <a:r>
                        <a:rPr lang="ar-SA" sz="1400" dirty="0">
                          <a:effectLst/>
                          <a:cs typeface="B Mitra" pitchFamily="2" charset="-78"/>
                        </a:rPr>
                        <a:t>)</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dirty="0">
                          <a:effectLst/>
                          <a:cs typeface="B Mitra" pitchFamily="2" charset="-78"/>
                        </a:rPr>
                        <a:t>PGA &gt; 0.5g</a:t>
                      </a:r>
                      <a:endParaRPr lang="en-US" sz="1400" dirty="0">
                        <a:effectLst/>
                        <a:latin typeface="Times New Roman"/>
                        <a:ea typeface="SimSun"/>
                        <a:cs typeface="B Mitra" pitchFamily="2" charset="-78"/>
                      </a:endParaRPr>
                    </a:p>
                  </a:txBody>
                  <a:tcPr marL="68580" marR="68580" marT="0" marB="0" anchor="ctr"/>
                </a:tc>
              </a:tr>
            </a:tbl>
          </a:graphicData>
        </a:graphic>
      </p:graphicFrame>
      <p:sp>
        <p:nvSpPr>
          <p:cNvPr id="6" name="Rectangle 1"/>
          <p:cNvSpPr>
            <a:spLocks noChangeArrowheads="1"/>
          </p:cNvSpPr>
          <p:nvPr/>
        </p:nvSpPr>
        <p:spPr bwMode="auto">
          <a:xfrm>
            <a:off x="2628153" y="2415646"/>
            <a:ext cx="44196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معیارهای به کار رفته برای تعیین میزان خطر نسبی (وضعیت </a:t>
            </a:r>
            <a:r>
              <a:rPr kumimoji="0" lang="en-US" altLang="ja-JP" sz="1400" b="1" i="0" u="none" strike="noStrike" cap="none" normalizeH="0" baseline="0" dirty="0" smtClean="0">
                <a:ln>
                  <a:noFill/>
                </a:ln>
                <a:solidFill>
                  <a:schemeClr val="tx1"/>
                </a:solidFill>
                <a:effectLst/>
                <a:latin typeface="Times New Roman" pitchFamily="18" charset="0"/>
                <a:ea typeface="MS Mincho" pitchFamily="49" charset="-128"/>
                <a:cs typeface="B Mitra" pitchFamily="2" charset="-78"/>
              </a:rPr>
              <a:t>H</a:t>
            </a: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a:t>
            </a:r>
            <a:endParaRPr kumimoji="0" lang="en-US" altLang="zh-CN" sz="1400" b="0" i="0" u="none" strike="noStrike" cap="none" normalizeH="0" baseline="0" dirty="0" smtClean="0">
              <a:ln>
                <a:noFill/>
              </a:ln>
              <a:solidFill>
                <a:schemeClr val="tx1"/>
              </a:solidFill>
              <a:effectLst/>
              <a:latin typeface="Arial" pitchFamily="34" charset="0"/>
              <a:cs typeface="B Mitra" pitchFamily="2" charset="-78"/>
            </a:endParaRPr>
          </a:p>
        </p:txBody>
      </p:sp>
    </p:spTree>
    <p:extLst>
      <p:ext uri="{BB962C8B-B14F-4D97-AF65-F5344CB8AC3E}">
        <p14:creationId xmlns:p14="http://schemas.microsoft.com/office/powerpoint/2010/main" xmlns="" val="28366304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9"/>
          <p:cNvGrpSpPr>
            <a:grpSpLocks/>
          </p:cNvGrpSpPr>
          <p:nvPr/>
        </p:nvGrpSpPr>
        <p:grpSpPr bwMode="auto">
          <a:xfrm>
            <a:off x="1588589" y="1104900"/>
            <a:ext cx="5176838" cy="1854200"/>
            <a:chOff x="2189" y="3218"/>
            <a:chExt cx="8152" cy="2920"/>
          </a:xfrm>
        </p:grpSpPr>
        <p:pic>
          <p:nvPicPr>
            <p:cNvPr id="2059" name="Picture 2390" descr="6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9" y="3859"/>
              <a:ext cx="7538" cy="22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91"/>
            <p:cNvGrpSpPr>
              <a:grpSpLocks/>
            </p:cNvGrpSpPr>
            <p:nvPr/>
          </p:nvGrpSpPr>
          <p:grpSpPr bwMode="auto">
            <a:xfrm>
              <a:off x="2781" y="3218"/>
              <a:ext cx="7560" cy="2920"/>
              <a:chOff x="2781" y="3218"/>
              <a:chExt cx="7560" cy="2920"/>
            </a:xfrm>
          </p:grpSpPr>
          <p:sp>
            <p:nvSpPr>
              <p:cNvPr id="4" name="Rectangle 2392"/>
              <p:cNvSpPr>
                <a:spLocks noChangeArrowheads="1"/>
              </p:cNvSpPr>
              <p:nvPr/>
            </p:nvSpPr>
            <p:spPr bwMode="auto">
              <a:xfrm>
                <a:off x="8901" y="3218"/>
                <a:ext cx="144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93"/>
              <p:cNvSpPr>
                <a:spLocks noChangeArrowheads="1"/>
              </p:cNvSpPr>
              <p:nvPr/>
            </p:nvSpPr>
            <p:spPr bwMode="auto">
              <a:xfrm>
                <a:off x="7332" y="3241"/>
                <a:ext cx="110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94"/>
              <p:cNvSpPr>
                <a:spLocks noChangeArrowheads="1"/>
              </p:cNvSpPr>
              <p:nvPr/>
            </p:nvSpPr>
            <p:spPr bwMode="auto">
              <a:xfrm>
                <a:off x="6457" y="5299"/>
                <a:ext cx="162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بازدارنده خروج لوله­ها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95"/>
              <p:cNvSpPr>
                <a:spLocks noChangeArrowheads="1"/>
              </p:cNvSpPr>
              <p:nvPr/>
            </p:nvSpPr>
            <p:spPr bwMode="auto">
              <a:xfrm>
                <a:off x="3557" y="3287"/>
                <a:ext cx="1102" cy="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96"/>
              <p:cNvSpPr>
                <a:spLocks noChangeArrowheads="1"/>
              </p:cNvSpPr>
              <p:nvPr/>
            </p:nvSpPr>
            <p:spPr bwMode="auto">
              <a:xfrm>
                <a:off x="5676" y="3241"/>
                <a:ext cx="12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خم شدنی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97"/>
              <p:cNvSpPr>
                <a:spLocks noChangeArrowheads="1"/>
              </p:cNvSpPr>
              <p:nvPr/>
            </p:nvSpPr>
            <p:spPr bwMode="auto">
              <a:xfrm>
                <a:off x="6921" y="573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98"/>
              <p:cNvSpPr>
                <a:spLocks noChangeArrowheads="1"/>
              </p:cNvSpPr>
              <p:nvPr/>
            </p:nvSpPr>
            <p:spPr bwMode="auto">
              <a:xfrm>
                <a:off x="2781" y="569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99"/>
          <p:cNvGrpSpPr>
            <a:grpSpLocks/>
          </p:cNvGrpSpPr>
          <p:nvPr/>
        </p:nvGrpSpPr>
        <p:grpSpPr bwMode="auto">
          <a:xfrm>
            <a:off x="1916064" y="3521546"/>
            <a:ext cx="4921250" cy="2062163"/>
            <a:chOff x="2081" y="6998"/>
            <a:chExt cx="7751" cy="3248"/>
          </a:xfrm>
        </p:grpSpPr>
        <p:pic>
          <p:nvPicPr>
            <p:cNvPr id="2051" name="Picture 2400" descr="62-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81" y="7706"/>
              <a:ext cx="7751" cy="23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401"/>
            <p:cNvGrpSpPr>
              <a:grpSpLocks/>
            </p:cNvGrpSpPr>
            <p:nvPr/>
          </p:nvGrpSpPr>
          <p:grpSpPr bwMode="auto">
            <a:xfrm>
              <a:off x="4540" y="6998"/>
              <a:ext cx="5283" cy="3248"/>
              <a:chOff x="4540" y="6998"/>
              <a:chExt cx="5283" cy="3248"/>
            </a:xfrm>
          </p:grpSpPr>
          <p:sp>
            <p:nvSpPr>
              <p:cNvPr id="13" name="Rectangle 2402"/>
              <p:cNvSpPr>
                <a:spLocks noChangeArrowheads="1"/>
              </p:cNvSpPr>
              <p:nvPr/>
            </p:nvSpPr>
            <p:spPr bwMode="auto">
              <a:xfrm>
                <a:off x="5829" y="7117"/>
                <a:ext cx="1260" cy="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03"/>
              <p:cNvSpPr>
                <a:spLocks noChangeArrowheads="1"/>
              </p:cNvSpPr>
              <p:nvPr/>
            </p:nvSpPr>
            <p:spPr bwMode="auto">
              <a:xfrm>
                <a:off x="6908" y="9587"/>
                <a:ext cx="1800" cy="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مانع بیرون زدن 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04"/>
              <p:cNvSpPr>
                <a:spLocks noChangeArrowheads="1"/>
              </p:cNvSpPr>
              <p:nvPr/>
            </p:nvSpPr>
            <p:spPr bwMode="auto">
              <a:xfrm>
                <a:off x="5609"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05"/>
              <p:cNvSpPr>
                <a:spLocks noChangeArrowheads="1"/>
              </p:cNvSpPr>
              <p:nvPr/>
            </p:nvSpPr>
            <p:spPr bwMode="auto">
              <a:xfrm>
                <a:off x="8721" y="6998"/>
                <a:ext cx="1102"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06"/>
              <p:cNvSpPr>
                <a:spLocks noChangeArrowheads="1"/>
              </p:cNvSpPr>
              <p:nvPr/>
            </p:nvSpPr>
            <p:spPr bwMode="auto">
              <a:xfrm>
                <a:off x="4540"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9" name="Rectangle 27"/>
          <p:cNvSpPr>
            <a:spLocks noChangeArrowheads="1"/>
          </p:cNvSpPr>
          <p:nvPr/>
        </p:nvSpPr>
        <p:spPr bwMode="auto">
          <a:xfrm>
            <a:off x="0" y="2311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3"/>
          <p:cNvSpPr>
            <a:spLocks noChangeArrowheads="1"/>
          </p:cNvSpPr>
          <p:nvPr/>
        </p:nvSpPr>
        <p:spPr bwMode="auto">
          <a:xfrm>
            <a:off x="0" y="43735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bmk="_Toc342402687">
                <a:ln>
                  <a:noFill/>
                </a:ln>
                <a:solidFill>
                  <a:srgbClr val="000000"/>
                </a:solidFill>
                <a:effectLst/>
                <a:latin typeface="Times New Roman Bold" charset="0"/>
                <a:ea typeface="Times New Roman" pitchFamily="18" charset="0"/>
                <a:cs typeface="B Mitra" pitchFamily="2" charset="-78"/>
              </a:rPr>
              <a:t>شکل 5-23 اتصال انعطاف پذير جعبه‌ای</a:t>
            </a: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2737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0"/>
          <p:cNvGrpSpPr>
            <a:grpSpLocks/>
          </p:cNvGrpSpPr>
          <p:nvPr/>
        </p:nvGrpSpPr>
        <p:grpSpPr bwMode="auto">
          <a:xfrm>
            <a:off x="1962389" y="343006"/>
            <a:ext cx="5305425" cy="1816100"/>
            <a:chOff x="1748" y="4754"/>
            <a:chExt cx="8355" cy="2861"/>
          </a:xfrm>
        </p:grpSpPr>
        <p:pic>
          <p:nvPicPr>
            <p:cNvPr id="2042" name="Picture 2381" descr="6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7" y="5010"/>
              <a:ext cx="7062" cy="260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82"/>
            <p:cNvGrpSpPr>
              <a:grpSpLocks/>
            </p:cNvGrpSpPr>
            <p:nvPr/>
          </p:nvGrpSpPr>
          <p:grpSpPr bwMode="auto">
            <a:xfrm>
              <a:off x="1748" y="4754"/>
              <a:ext cx="8355" cy="2758"/>
              <a:chOff x="1748" y="4754"/>
              <a:chExt cx="8355" cy="2758"/>
            </a:xfrm>
          </p:grpSpPr>
          <p:sp>
            <p:nvSpPr>
              <p:cNvPr id="4" name="Rectangle 2383"/>
              <p:cNvSpPr>
                <a:spLocks noChangeArrowheads="1"/>
              </p:cNvSpPr>
              <p:nvPr/>
            </p:nvSpPr>
            <p:spPr bwMode="auto">
              <a:xfrm>
                <a:off x="1748" y="5480"/>
                <a:ext cx="1363"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ممانعت از نشت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84"/>
              <p:cNvSpPr>
                <a:spLocks noChangeArrowheads="1"/>
              </p:cNvSpPr>
              <p:nvPr/>
            </p:nvSpPr>
            <p:spPr bwMode="auto">
              <a:xfrm>
                <a:off x="7442" y="5505"/>
                <a:ext cx="266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پذیری محوری و خمشی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85"/>
              <p:cNvSpPr>
                <a:spLocks noChangeArrowheads="1"/>
              </p:cNvSpPr>
              <p:nvPr/>
            </p:nvSpPr>
            <p:spPr bwMode="auto">
              <a:xfrm>
                <a:off x="5520" y="487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86"/>
              <p:cNvSpPr>
                <a:spLocks noChangeArrowheads="1"/>
              </p:cNvSpPr>
              <p:nvPr/>
            </p:nvSpPr>
            <p:spPr bwMode="auto">
              <a:xfrm>
                <a:off x="1840" y="4754"/>
                <a:ext cx="328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در اینجا به هم متصل و آب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87"/>
              <p:cNvSpPr>
                <a:spLocks noChangeArrowheads="1"/>
              </p:cNvSpPr>
              <p:nvPr/>
            </p:nvSpPr>
            <p:spPr bwMode="auto">
              <a:xfrm>
                <a:off x="5661" y="715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با فنر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88"/>
              <p:cNvSpPr>
                <a:spLocks noChangeArrowheads="1"/>
              </p:cNvSpPr>
              <p:nvPr/>
            </p:nvSpPr>
            <p:spPr bwMode="auto">
              <a:xfrm>
                <a:off x="2872" y="703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فرورفتگی ثابت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0" name="Group 2369"/>
          <p:cNvGrpSpPr>
            <a:grpSpLocks/>
          </p:cNvGrpSpPr>
          <p:nvPr/>
        </p:nvGrpSpPr>
        <p:grpSpPr bwMode="auto">
          <a:xfrm>
            <a:off x="1932539" y="2424745"/>
            <a:ext cx="5264150" cy="2986088"/>
            <a:chOff x="1814" y="8001"/>
            <a:chExt cx="8289" cy="4703"/>
          </a:xfrm>
        </p:grpSpPr>
        <p:pic>
          <p:nvPicPr>
            <p:cNvPr id="2031" name="Picture 2370" descr="64-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14" y="8682"/>
              <a:ext cx="8289" cy="378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2371"/>
            <p:cNvGrpSpPr>
              <a:grpSpLocks/>
            </p:cNvGrpSpPr>
            <p:nvPr/>
          </p:nvGrpSpPr>
          <p:grpSpPr bwMode="auto">
            <a:xfrm>
              <a:off x="2061" y="8001"/>
              <a:ext cx="7740" cy="4703"/>
              <a:chOff x="2061" y="8001"/>
              <a:chExt cx="7740" cy="4703"/>
            </a:xfrm>
          </p:grpSpPr>
          <p:sp>
            <p:nvSpPr>
              <p:cNvPr id="12" name="Rectangle 2372"/>
              <p:cNvSpPr>
                <a:spLocks noChangeArrowheads="1"/>
              </p:cNvSpPr>
              <p:nvPr/>
            </p:nvSpPr>
            <p:spPr bwMode="auto">
              <a:xfrm>
                <a:off x="8361" y="844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373"/>
              <p:cNvSpPr>
                <a:spLocks noChangeArrowheads="1"/>
              </p:cNvSpPr>
              <p:nvPr/>
            </p:nvSpPr>
            <p:spPr bwMode="auto">
              <a:xfrm>
                <a:off x="5879" y="8078"/>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از در رفتن و جدا شدن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74"/>
              <p:cNvSpPr>
                <a:spLocks noChangeArrowheads="1"/>
              </p:cNvSpPr>
              <p:nvPr/>
            </p:nvSpPr>
            <p:spPr bwMode="auto">
              <a:xfrm>
                <a:off x="2241" y="8001"/>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اتصال لاستیکی از شکستگی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75"/>
              <p:cNvSpPr>
                <a:spLocks noChangeArrowheads="1"/>
              </p:cNvSpPr>
              <p:nvPr/>
            </p:nvSpPr>
            <p:spPr bwMode="auto">
              <a:xfrm>
                <a:off x="4581" y="91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76"/>
              <p:cNvSpPr>
                <a:spLocks noChangeArrowheads="1"/>
              </p:cNvSpPr>
              <p:nvPr/>
            </p:nvSpPr>
            <p:spPr bwMode="auto">
              <a:xfrm>
                <a:off x="2061" y="9685"/>
                <a:ext cx="1080" cy="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377"/>
              <p:cNvSpPr>
                <a:spLocks noChangeArrowheads="1"/>
              </p:cNvSpPr>
              <p:nvPr/>
            </p:nvSpPr>
            <p:spPr bwMode="auto">
              <a:xfrm>
                <a:off x="8181" y="114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378"/>
              <p:cNvSpPr>
                <a:spLocks noChangeArrowheads="1"/>
              </p:cNvSpPr>
              <p:nvPr/>
            </p:nvSpPr>
            <p:spPr bwMode="auto">
              <a:xfrm>
                <a:off x="8721" y="12140"/>
                <a:ext cx="1080" cy="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379"/>
              <p:cNvSpPr>
                <a:spLocks noChangeArrowheads="1"/>
              </p:cNvSpPr>
              <p:nvPr/>
            </p:nvSpPr>
            <p:spPr bwMode="auto">
              <a:xfrm>
                <a:off x="6032" y="10251"/>
                <a:ext cx="108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1" name="Rectangle 28"/>
          <p:cNvSpPr>
            <a:spLocks noChangeArrowheads="1"/>
          </p:cNvSpPr>
          <p:nvPr/>
        </p:nvSpPr>
        <p:spPr bwMode="auto">
          <a:xfrm>
            <a:off x="0" y="22733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37"/>
          <p:cNvSpPr>
            <a:spLocks noChangeArrowheads="1"/>
          </p:cNvSpPr>
          <p:nvPr/>
        </p:nvSpPr>
        <p:spPr bwMode="auto">
          <a:xfrm>
            <a:off x="0" y="5259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a:xfrm>
            <a:off x="3829026" y="5266992"/>
            <a:ext cx="1236236" cy="369332"/>
          </a:xfrm>
          <a:prstGeom prst="rect">
            <a:avLst/>
          </a:prstGeom>
        </p:spPr>
        <p:txBody>
          <a:bodyPr wrap="none">
            <a:spAutoFit/>
          </a:bodyPr>
          <a:lstStyle/>
          <a:p>
            <a:r>
              <a:rPr lang="ar-SA" dirty="0">
                <a:cs typeface="B Mitra" pitchFamily="2" charset="-78"/>
              </a:rPr>
              <a:t>اتصال لاستيكي </a:t>
            </a:r>
            <a:endParaRPr lang="fa-IR" dirty="0">
              <a:cs typeface="B Mitra" pitchFamily="2" charset="-78"/>
            </a:endParaRPr>
          </a:p>
        </p:txBody>
      </p:sp>
    </p:spTree>
    <p:extLst>
      <p:ext uri="{BB962C8B-B14F-4D97-AF65-F5344CB8AC3E}">
        <p14:creationId xmlns:p14="http://schemas.microsoft.com/office/powerpoint/2010/main" xmlns="" val="1634120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24" name="Group 2582"/>
          <p:cNvGrpSpPr>
            <a:grpSpLocks/>
          </p:cNvGrpSpPr>
          <p:nvPr/>
        </p:nvGrpSpPr>
        <p:grpSpPr bwMode="auto">
          <a:xfrm>
            <a:off x="2127885" y="1449538"/>
            <a:ext cx="5238750" cy="1698625"/>
            <a:chOff x="1950" y="6922"/>
            <a:chExt cx="8250" cy="2674"/>
          </a:xfrm>
        </p:grpSpPr>
        <p:pic>
          <p:nvPicPr>
            <p:cNvPr id="1987" name="Picture 2583" descr="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0" y="6987"/>
              <a:ext cx="8014" cy="23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2584"/>
            <p:cNvGrpSpPr>
              <a:grpSpLocks/>
            </p:cNvGrpSpPr>
            <p:nvPr/>
          </p:nvGrpSpPr>
          <p:grpSpPr bwMode="auto">
            <a:xfrm>
              <a:off x="3141" y="6922"/>
              <a:ext cx="7059" cy="2674"/>
              <a:chOff x="3141" y="6922"/>
              <a:chExt cx="7059" cy="2674"/>
            </a:xfrm>
          </p:grpSpPr>
          <p:sp>
            <p:nvSpPr>
              <p:cNvPr id="26" name="Rectangle 2585"/>
              <p:cNvSpPr>
                <a:spLocks noChangeArrowheads="1"/>
              </p:cNvSpPr>
              <p:nvPr/>
            </p:nvSpPr>
            <p:spPr bwMode="auto">
              <a:xfrm>
                <a:off x="4221" y="6922"/>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86"/>
              <p:cNvSpPr>
                <a:spLocks noChangeArrowheads="1"/>
              </p:cNvSpPr>
              <p:nvPr/>
            </p:nvSpPr>
            <p:spPr bwMode="auto">
              <a:xfrm>
                <a:off x="3141" y="861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رینگ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587"/>
              <p:cNvSpPr>
                <a:spLocks noChangeArrowheads="1"/>
              </p:cNvSpPr>
              <p:nvPr/>
            </p:nvSpPr>
            <p:spPr bwMode="auto">
              <a:xfrm>
                <a:off x="9120" y="821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588"/>
              <p:cNvSpPr>
                <a:spLocks noChangeArrowheads="1"/>
              </p:cNvSpPr>
              <p:nvPr/>
            </p:nvSpPr>
            <p:spPr bwMode="auto">
              <a:xfrm>
                <a:off x="6370" y="9236"/>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طول هم پوشانی اضافه شده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0" name="Rectangle 49"/>
          <p:cNvSpPr>
            <a:spLocks noChangeArrowheads="1"/>
          </p:cNvSpPr>
          <p:nvPr/>
        </p:nvSpPr>
        <p:spPr bwMode="auto">
          <a:xfrm>
            <a:off x="3678204" y="4113313"/>
            <a:ext cx="163698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90">
                <a:ln>
                  <a:noFill/>
                </a:ln>
                <a:solidFill>
                  <a:srgbClr val="000000"/>
                </a:solidFill>
                <a:effectLst/>
                <a:latin typeface="Times New Roman Bold" charset="0"/>
                <a:ea typeface="Times New Roman" pitchFamily="18" charset="0"/>
                <a:cs typeface="B Mitra" pitchFamily="2" charset="-78"/>
              </a:rPr>
              <a:t>اتصال نر و مادگی طويل</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31820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37"/>
          <p:cNvGrpSpPr>
            <a:grpSpLocks/>
          </p:cNvGrpSpPr>
          <p:nvPr/>
        </p:nvGrpSpPr>
        <p:grpSpPr bwMode="auto">
          <a:xfrm>
            <a:off x="1647507" y="587586"/>
            <a:ext cx="4975225" cy="2971800"/>
            <a:chOff x="2506" y="7718"/>
            <a:chExt cx="7835" cy="4680"/>
          </a:xfrm>
        </p:grpSpPr>
        <p:pic>
          <p:nvPicPr>
            <p:cNvPr id="1977" name="Picture 2338" descr="7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6" y="8180"/>
              <a:ext cx="6912" cy="39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39"/>
            <p:cNvGrpSpPr>
              <a:grpSpLocks/>
            </p:cNvGrpSpPr>
            <p:nvPr/>
          </p:nvGrpSpPr>
          <p:grpSpPr bwMode="auto">
            <a:xfrm>
              <a:off x="2601" y="7718"/>
              <a:ext cx="7740" cy="4680"/>
              <a:chOff x="2601" y="7718"/>
              <a:chExt cx="7740" cy="4680"/>
            </a:xfrm>
          </p:grpSpPr>
          <p:sp>
            <p:nvSpPr>
              <p:cNvPr id="4" name="Rectangle 2340"/>
              <p:cNvSpPr>
                <a:spLocks noChangeArrowheads="1"/>
              </p:cNvSpPr>
              <p:nvPr/>
            </p:nvSpPr>
            <p:spPr bwMode="auto">
              <a:xfrm>
                <a:off x="8721" y="7718"/>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41"/>
              <p:cNvSpPr>
                <a:spLocks noChangeArrowheads="1"/>
              </p:cNvSpPr>
              <p:nvPr/>
            </p:nvSpPr>
            <p:spPr bwMode="auto">
              <a:xfrm>
                <a:off x="8478" y="843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آدم رو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42"/>
              <p:cNvSpPr>
                <a:spLocks noChangeArrowheads="1"/>
              </p:cNvSpPr>
              <p:nvPr/>
            </p:nvSpPr>
            <p:spPr bwMode="auto">
              <a:xfrm>
                <a:off x="3501" y="96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مستقیم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43"/>
              <p:cNvSpPr>
                <a:spLocks noChangeArrowheads="1"/>
              </p:cNvSpPr>
              <p:nvPr/>
            </p:nvSpPr>
            <p:spPr bwMode="auto">
              <a:xfrm>
                <a:off x="6741" y="9878"/>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 بند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44"/>
              <p:cNvSpPr>
                <a:spLocks noChangeArrowheads="1"/>
              </p:cNvSpPr>
              <p:nvPr/>
            </p:nvSpPr>
            <p:spPr bwMode="auto">
              <a:xfrm>
                <a:off x="2601" y="11266"/>
                <a:ext cx="28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(برای چسبیدن در محل به 2 بخش تقسیم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45"/>
              <p:cNvSpPr>
                <a:spLocks noChangeArrowheads="1"/>
              </p:cNvSpPr>
              <p:nvPr/>
            </p:nvSpPr>
            <p:spPr bwMode="auto">
              <a:xfrm>
                <a:off x="494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46"/>
              <p:cNvSpPr>
                <a:spLocks noChangeArrowheads="1"/>
              </p:cNvSpPr>
              <p:nvPr/>
            </p:nvSpPr>
            <p:spPr bwMode="auto">
              <a:xfrm>
                <a:off x="6561" y="120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خود لوله محکم شده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30"/>
          <p:cNvGrpSpPr>
            <a:grpSpLocks/>
          </p:cNvGrpSpPr>
          <p:nvPr/>
        </p:nvGrpSpPr>
        <p:grpSpPr bwMode="auto">
          <a:xfrm>
            <a:off x="1768157" y="3429000"/>
            <a:ext cx="3940175" cy="1460500"/>
            <a:chOff x="3595" y="12325"/>
            <a:chExt cx="6206" cy="2301"/>
          </a:xfrm>
        </p:grpSpPr>
        <p:pic>
          <p:nvPicPr>
            <p:cNvPr id="1970" name="Picture 2331" descr="7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95" y="12622"/>
              <a:ext cx="4733" cy="17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332"/>
            <p:cNvGrpSpPr>
              <a:grpSpLocks/>
            </p:cNvGrpSpPr>
            <p:nvPr/>
          </p:nvGrpSpPr>
          <p:grpSpPr bwMode="auto">
            <a:xfrm>
              <a:off x="4941" y="12325"/>
              <a:ext cx="4860" cy="2301"/>
              <a:chOff x="4941" y="11858"/>
              <a:chExt cx="4860" cy="2301"/>
            </a:xfrm>
          </p:grpSpPr>
          <p:sp>
            <p:nvSpPr>
              <p:cNvPr id="13" name="Rectangle 2333"/>
              <p:cNvSpPr>
                <a:spLocks noChangeArrowheads="1"/>
              </p:cNvSpPr>
              <p:nvPr/>
            </p:nvSpPr>
            <p:spPr bwMode="auto">
              <a:xfrm>
                <a:off x="4941" y="127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چرخش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34"/>
              <p:cNvSpPr>
                <a:spLocks noChangeArrowheads="1"/>
              </p:cNvSpPr>
              <p:nvPr/>
            </p:nvSpPr>
            <p:spPr bwMode="auto">
              <a:xfrm>
                <a:off x="6804" y="1379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35"/>
              <p:cNvSpPr>
                <a:spLocks noChangeArrowheads="1"/>
              </p:cNvSpPr>
              <p:nvPr/>
            </p:nvSpPr>
            <p:spPr bwMode="auto">
              <a:xfrm>
                <a:off x="6741" y="1189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36"/>
              <p:cNvSpPr>
                <a:spLocks noChangeArrowheads="1"/>
              </p:cNvSpPr>
              <p:nvPr/>
            </p:nvSpPr>
            <p:spPr bwMode="auto">
              <a:xfrm>
                <a:off x="8721" y="118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7"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6"/>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31"/>
          <p:cNvSpPr>
            <a:spLocks noChangeArrowheads="1"/>
          </p:cNvSpPr>
          <p:nvPr/>
        </p:nvSpPr>
        <p:spPr bwMode="auto">
          <a:xfrm>
            <a:off x="3852092" y="5043102"/>
            <a:ext cx="143981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bmk="_Toc342402691">
                <a:ln>
                  <a:noFill/>
                </a:ln>
                <a:solidFill>
                  <a:srgbClr val="000000"/>
                </a:solidFill>
                <a:effectLst/>
                <a:latin typeface="Times New Roman Bold" charset="0"/>
                <a:ea typeface="Times New Roman" pitchFamily="18" charset="0"/>
                <a:cs typeface="B Mitra" pitchFamily="2" charset="-78"/>
              </a:rPr>
              <a:t>اتصال فلنجی دارای لقی</a:t>
            </a:r>
            <a:r>
              <a:rPr kumimoji="0" lang="ar-SA" sz="12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52667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871"/>
          <p:cNvGrpSpPr>
            <a:grpSpLocks/>
          </p:cNvGrpSpPr>
          <p:nvPr/>
        </p:nvGrpSpPr>
        <p:grpSpPr bwMode="auto">
          <a:xfrm>
            <a:off x="1931138" y="457200"/>
            <a:ext cx="5721350" cy="2971800"/>
            <a:chOff x="1894" y="8618"/>
            <a:chExt cx="9011" cy="4680"/>
          </a:xfrm>
        </p:grpSpPr>
        <p:pic>
          <p:nvPicPr>
            <p:cNvPr id="1957" name="Picture 1872" descr="1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4" y="9881"/>
              <a:ext cx="8139" cy="29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1873"/>
            <p:cNvGrpSpPr>
              <a:grpSpLocks/>
            </p:cNvGrpSpPr>
            <p:nvPr/>
          </p:nvGrpSpPr>
          <p:grpSpPr bwMode="auto">
            <a:xfrm>
              <a:off x="2241" y="8618"/>
              <a:ext cx="8664" cy="4680"/>
              <a:chOff x="2241" y="8618"/>
              <a:chExt cx="8664" cy="4680"/>
            </a:xfrm>
          </p:grpSpPr>
          <p:sp>
            <p:nvSpPr>
              <p:cNvPr id="5" name="Rectangle 1874"/>
              <p:cNvSpPr>
                <a:spLocks noChangeArrowheads="1"/>
              </p:cNvSpPr>
              <p:nvPr/>
            </p:nvSpPr>
            <p:spPr bwMode="auto">
              <a:xfrm>
                <a:off x="72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875"/>
              <p:cNvSpPr>
                <a:spLocks noChangeArrowheads="1"/>
              </p:cNvSpPr>
              <p:nvPr/>
            </p:nvSpPr>
            <p:spPr bwMode="auto">
              <a:xfrm>
                <a:off x="27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876"/>
              <p:cNvSpPr>
                <a:spLocks noChangeArrowheads="1"/>
              </p:cNvSpPr>
              <p:nvPr/>
            </p:nvSpPr>
            <p:spPr bwMode="auto">
              <a:xfrm>
                <a:off x="8901" y="951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877"/>
              <p:cNvSpPr>
                <a:spLocks noChangeArrowheads="1"/>
              </p:cNvSpPr>
              <p:nvPr/>
            </p:nvSpPr>
            <p:spPr bwMode="auto">
              <a:xfrm>
                <a:off x="8001" y="10854"/>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78"/>
              <p:cNvSpPr>
                <a:spLocks noChangeArrowheads="1"/>
              </p:cNvSpPr>
              <p:nvPr/>
            </p:nvSpPr>
            <p:spPr bwMode="auto">
              <a:xfrm>
                <a:off x="5997" y="10880"/>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879"/>
              <p:cNvSpPr>
                <a:spLocks noChangeArrowheads="1"/>
              </p:cNvSpPr>
              <p:nvPr/>
            </p:nvSpPr>
            <p:spPr bwMode="auto">
              <a:xfrm>
                <a:off x="9825" y="1203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تحت کشش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880"/>
              <p:cNvSpPr>
                <a:spLocks noChangeArrowheads="1"/>
              </p:cNvSpPr>
              <p:nvPr/>
            </p:nvSpPr>
            <p:spPr bwMode="auto">
              <a:xfrm>
                <a:off x="7461" y="1275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881"/>
              <p:cNvSpPr>
                <a:spLocks noChangeArrowheads="1"/>
              </p:cNvSpPr>
              <p:nvPr/>
            </p:nvSpPr>
            <p:spPr bwMode="auto">
              <a:xfrm>
                <a:off x="2241" y="10019"/>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نمی­چسبد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882"/>
              <p:cNvSpPr>
                <a:spLocks noChangeArrowheads="1"/>
              </p:cNvSpPr>
              <p:nvPr/>
            </p:nvSpPr>
            <p:spPr bwMode="auto">
              <a:xfrm>
                <a:off x="3425" y="11242"/>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اتصال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883"/>
              <p:cNvSpPr>
                <a:spLocks noChangeArrowheads="1"/>
              </p:cNvSpPr>
              <p:nvPr/>
            </p:nvSpPr>
            <p:spPr bwMode="auto">
              <a:xfrm>
                <a:off x="2421" y="1221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تقویت 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344742" y="4174125"/>
            <a:ext cx="245451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2">
                <a:ln>
                  <a:noFill/>
                </a:ln>
                <a:solidFill>
                  <a:srgbClr val="000000"/>
                </a:solidFill>
                <a:effectLst/>
                <a:latin typeface="Times New Roman Bold" charset="0"/>
                <a:ea typeface="Times New Roman" pitchFamily="18" charset="0"/>
                <a:cs typeface="B Mitra" pitchFamily="2" charset="-78"/>
              </a:rPr>
              <a:t>پوشش انعطاف‌پذير طويل داخلي</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016405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52"/>
          <p:cNvGrpSpPr>
            <a:grpSpLocks/>
          </p:cNvGrpSpPr>
          <p:nvPr/>
        </p:nvGrpSpPr>
        <p:grpSpPr bwMode="auto">
          <a:xfrm>
            <a:off x="1440497" y="571500"/>
            <a:ext cx="5299075" cy="1511300"/>
            <a:chOff x="1996" y="6098"/>
            <a:chExt cx="8345" cy="2380"/>
          </a:xfrm>
        </p:grpSpPr>
        <p:pic>
          <p:nvPicPr>
            <p:cNvPr id="2020" name="Picture 2553" descr="6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5" y="6712"/>
              <a:ext cx="6925" cy="17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554"/>
            <p:cNvGrpSpPr>
              <a:grpSpLocks/>
            </p:cNvGrpSpPr>
            <p:nvPr/>
          </p:nvGrpSpPr>
          <p:grpSpPr bwMode="auto">
            <a:xfrm>
              <a:off x="1996" y="6098"/>
              <a:ext cx="8345" cy="2314"/>
              <a:chOff x="1996" y="6098"/>
              <a:chExt cx="8345" cy="2314"/>
            </a:xfrm>
          </p:grpSpPr>
          <p:sp>
            <p:nvSpPr>
              <p:cNvPr id="4" name="Rectangle 2555"/>
              <p:cNvSpPr>
                <a:spLocks noChangeArrowheads="1"/>
              </p:cNvSpPr>
              <p:nvPr/>
            </p:nvSpPr>
            <p:spPr bwMode="auto">
              <a:xfrm>
                <a:off x="8901" y="60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56"/>
              <p:cNvSpPr>
                <a:spLocks noChangeArrowheads="1"/>
              </p:cNvSpPr>
              <p:nvPr/>
            </p:nvSpPr>
            <p:spPr bwMode="auto">
              <a:xfrm>
                <a:off x="6021" y="64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و اتصال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57"/>
              <p:cNvSpPr>
                <a:spLocks noChangeArrowheads="1"/>
              </p:cNvSpPr>
              <p:nvPr/>
            </p:nvSpPr>
            <p:spPr bwMode="auto">
              <a:xfrm>
                <a:off x="7717" y="6920"/>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58"/>
              <p:cNvSpPr>
                <a:spLocks noChangeArrowheads="1"/>
              </p:cNvSpPr>
              <p:nvPr/>
            </p:nvSpPr>
            <p:spPr bwMode="auto">
              <a:xfrm>
                <a:off x="2421" y="654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59"/>
              <p:cNvSpPr>
                <a:spLocks noChangeArrowheads="1"/>
              </p:cNvSpPr>
              <p:nvPr/>
            </p:nvSpPr>
            <p:spPr bwMode="auto">
              <a:xfrm>
                <a:off x="8181" y="78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60"/>
              <p:cNvSpPr>
                <a:spLocks noChangeArrowheads="1"/>
              </p:cNvSpPr>
              <p:nvPr/>
            </p:nvSpPr>
            <p:spPr bwMode="auto">
              <a:xfrm>
                <a:off x="6665" y="803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 نهایی فرورفتن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61"/>
              <p:cNvSpPr>
                <a:spLocks noChangeArrowheads="1"/>
              </p:cNvSpPr>
              <p:nvPr/>
            </p:nvSpPr>
            <p:spPr bwMode="auto">
              <a:xfrm>
                <a:off x="3169" y="8052"/>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رینگ قفل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62"/>
              <p:cNvSpPr>
                <a:spLocks noChangeArrowheads="1"/>
              </p:cNvSpPr>
              <p:nvPr/>
            </p:nvSpPr>
            <p:spPr bwMode="auto">
              <a:xfrm>
                <a:off x="1996" y="7833"/>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فرو کردن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2" name="Group 2563"/>
          <p:cNvGrpSpPr>
            <a:grpSpLocks/>
          </p:cNvGrpSpPr>
          <p:nvPr/>
        </p:nvGrpSpPr>
        <p:grpSpPr bwMode="auto">
          <a:xfrm>
            <a:off x="2005202" y="2590698"/>
            <a:ext cx="4964113" cy="1627188"/>
            <a:chOff x="2523" y="10058"/>
            <a:chExt cx="7818" cy="2562"/>
          </a:xfrm>
        </p:grpSpPr>
        <p:pic>
          <p:nvPicPr>
            <p:cNvPr id="2012" name="Picture 2564" descr="6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05" y="10491"/>
              <a:ext cx="6511" cy="21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2565"/>
            <p:cNvGrpSpPr>
              <a:grpSpLocks/>
            </p:cNvGrpSpPr>
            <p:nvPr/>
          </p:nvGrpSpPr>
          <p:grpSpPr bwMode="auto">
            <a:xfrm>
              <a:off x="2523" y="10058"/>
              <a:ext cx="7818" cy="2451"/>
              <a:chOff x="2523" y="10058"/>
              <a:chExt cx="7818" cy="2451"/>
            </a:xfrm>
          </p:grpSpPr>
          <p:sp>
            <p:nvSpPr>
              <p:cNvPr id="14" name="Rectangle 2566"/>
              <p:cNvSpPr>
                <a:spLocks noChangeArrowheads="1"/>
              </p:cNvSpPr>
              <p:nvPr/>
            </p:nvSpPr>
            <p:spPr bwMode="auto">
              <a:xfrm>
                <a:off x="8001" y="11602"/>
                <a:ext cx="144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567"/>
              <p:cNvSpPr>
                <a:spLocks noChangeArrowheads="1"/>
              </p:cNvSpPr>
              <p:nvPr/>
            </p:nvSpPr>
            <p:spPr bwMode="auto">
              <a:xfrm>
                <a:off x="6756"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568"/>
              <p:cNvSpPr>
                <a:spLocks noChangeArrowheads="1"/>
              </p:cNvSpPr>
              <p:nvPr/>
            </p:nvSpPr>
            <p:spPr bwMode="auto">
              <a:xfrm>
                <a:off x="4093" y="12038"/>
                <a:ext cx="1440" cy="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پیچیدن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569"/>
              <p:cNvSpPr>
                <a:spLocks noChangeArrowheads="1"/>
              </p:cNvSpPr>
              <p:nvPr/>
            </p:nvSpPr>
            <p:spPr bwMode="auto">
              <a:xfrm>
                <a:off x="2523"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570"/>
              <p:cNvSpPr>
                <a:spLocks noChangeArrowheads="1"/>
              </p:cNvSpPr>
              <p:nvPr/>
            </p:nvSpPr>
            <p:spPr bwMode="auto">
              <a:xfrm>
                <a:off x="8901" y="100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9"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0" name="Rectangle 29"/>
          <p:cNvSpPr>
            <a:spLocks noChangeArrowheads="1"/>
          </p:cNvSpPr>
          <p:nvPr/>
        </p:nvSpPr>
        <p:spPr bwMode="auto">
          <a:xfrm>
            <a:off x="0" y="1968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5"/>
          <p:cNvSpPr>
            <a:spLocks noChangeArrowheads="1"/>
          </p:cNvSpPr>
          <p:nvPr/>
        </p:nvSpPr>
        <p:spPr bwMode="auto">
          <a:xfrm>
            <a:off x="3599837" y="4707525"/>
            <a:ext cx="17748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3">
                <a:ln>
                  <a:noFill/>
                </a:ln>
                <a:solidFill>
                  <a:srgbClr val="000000"/>
                </a:solidFill>
                <a:effectLst/>
                <a:latin typeface="Times New Roman Bold" charset="0"/>
                <a:ea typeface="Times New Roman" pitchFamily="18" charset="0"/>
                <a:cs typeface="B Mitra" pitchFamily="2" charset="-78"/>
              </a:rPr>
              <a:t>اتصال لوله چدن نشكن</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13657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191000"/>
            <a:ext cx="2514600" cy="461665"/>
          </a:xfrm>
          <a:prstGeom prst="rect">
            <a:avLst/>
          </a:prstGeom>
          <a:noFill/>
        </p:spPr>
        <p:txBody>
          <a:bodyPr wrap="square" rtlCol="0">
            <a:spAutoFit/>
          </a:bodyPr>
          <a:lstStyle/>
          <a:p>
            <a:pPr algn="ctr" rtl="1"/>
            <a:r>
              <a:rPr lang="fa-IR" sz="2400" dirty="0" smtClean="0">
                <a:solidFill>
                  <a:schemeClr val="accent2">
                    <a:lumMod val="75000"/>
                  </a:schemeClr>
                </a:solidFill>
                <a:cs typeface="B Titr" pitchFamily="2" charset="-78"/>
              </a:rPr>
              <a:t>با تشکر از توجه شما</a:t>
            </a:r>
            <a:endParaRPr lang="en-US" sz="2400" dirty="0">
              <a:solidFill>
                <a:schemeClr val="accent2">
                  <a:lumMod val="75000"/>
                </a:schemeClr>
              </a:solidFill>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761999"/>
            <a:ext cx="3445174"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 آسیب پذیری </a:t>
            </a:r>
            <a:endParaRPr lang="fa-IR" sz="3200" b="1" dirty="0">
              <a:effectLst>
                <a:outerShdw blurRad="38100" dist="38100" dir="2700000" algn="tl">
                  <a:srgbClr val="000000">
                    <a:alpha val="43137"/>
                  </a:srgbClr>
                </a:outerShdw>
              </a:effectLst>
              <a:cs typeface="B Mitra" pitchFamily="2" charset="-78"/>
            </a:endParaRPr>
          </a:p>
        </p:txBody>
      </p:sp>
      <p:sp>
        <p:nvSpPr>
          <p:cNvPr id="5" name="Rectangle 4"/>
          <p:cNvSpPr/>
          <p:nvPr/>
        </p:nvSpPr>
        <p:spPr>
          <a:xfrm>
            <a:off x="1295400" y="2070847"/>
            <a:ext cx="6858000" cy="1200329"/>
          </a:xfrm>
          <a:prstGeom prst="rect">
            <a:avLst/>
          </a:prstGeom>
        </p:spPr>
        <p:txBody>
          <a:bodyPr wrap="square">
            <a:spAutoFit/>
          </a:bodyPr>
          <a:lstStyle/>
          <a:p>
            <a:pPr algn="just" rtl="1"/>
            <a:r>
              <a:rPr lang="ar-SA" sz="2400" dirty="0">
                <a:cs typeface="B Mitra" pitchFamily="2" charset="-78"/>
              </a:rPr>
              <a:t>با توجه به سوابق زلزله‌های گذشته، پتانسیل آسیب در بخش‌های مختلف تأسیسات نسبت به انواع خطرات لرزه‌ای متفاوت است. درجه بندی کلی این موضوع در سه رده بالا (</a:t>
            </a:r>
            <a:r>
              <a:rPr lang="en-US" sz="2400" dirty="0">
                <a:cs typeface="B Mitra" pitchFamily="2" charset="-78"/>
              </a:rPr>
              <a:t>H</a:t>
            </a:r>
            <a:r>
              <a:rPr lang="ar-SA" sz="2400" dirty="0">
                <a:cs typeface="B Mitra" pitchFamily="2" charset="-78"/>
              </a:rPr>
              <a:t>)، متوسط (</a:t>
            </a:r>
            <a:r>
              <a:rPr lang="en-US" sz="2400" dirty="0">
                <a:cs typeface="B Mitra" pitchFamily="2" charset="-78"/>
              </a:rPr>
              <a:t>M</a:t>
            </a:r>
            <a:r>
              <a:rPr lang="ar-SA" sz="2400" dirty="0">
                <a:cs typeface="B Mitra" pitchFamily="2" charset="-78"/>
              </a:rPr>
              <a:t>) و پایین (</a:t>
            </a:r>
            <a:r>
              <a:rPr lang="en-US" sz="2400" dirty="0">
                <a:cs typeface="B Mitra" pitchFamily="2" charset="-78"/>
              </a:rPr>
              <a:t>L</a:t>
            </a:r>
            <a:r>
              <a:rPr lang="ar-SA" sz="2400" dirty="0">
                <a:cs typeface="B Mitra" pitchFamily="2" charset="-78"/>
              </a:rPr>
              <a:t>)</a:t>
            </a:r>
            <a:r>
              <a:rPr lang="fa-IR" sz="2400" dirty="0">
                <a:cs typeface="B Mitra" pitchFamily="2" charset="-78"/>
              </a:rPr>
              <a:t> انجام می‌گردد.</a:t>
            </a:r>
          </a:p>
        </p:txBody>
      </p:sp>
    </p:spTree>
    <p:extLst>
      <p:ext uri="{BB962C8B-B14F-4D97-AF65-F5344CB8AC3E}">
        <p14:creationId xmlns:p14="http://schemas.microsoft.com/office/powerpoint/2010/main" xmlns="" val="218221145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828800"/>
            <a:ext cx="6172200" cy="3046988"/>
          </a:xfrm>
          <a:prstGeom prst="rect">
            <a:avLst/>
          </a:prstGeom>
        </p:spPr>
        <p:txBody>
          <a:bodyPr wrap="square">
            <a:spAutoFit/>
          </a:bodyPr>
          <a:lstStyle/>
          <a:p>
            <a:pPr algn="just" rtl="1"/>
            <a:r>
              <a:rPr lang="ar-SA" sz="2400" dirty="0" smtClean="0">
                <a:cs typeface="B Mitra" pitchFamily="2" charset="-78"/>
              </a:rPr>
              <a:t>عملکرد </a:t>
            </a:r>
            <a:r>
              <a:rPr lang="ar-SA" sz="2400" dirty="0">
                <a:cs typeface="B Mitra" pitchFamily="2" charset="-78"/>
              </a:rPr>
              <a:t>لرزه‌ای به عوامل زیر بستگی دارد:</a:t>
            </a:r>
            <a:endParaRPr lang="en-US" sz="2400" dirty="0">
              <a:cs typeface="B Mitra" pitchFamily="2" charset="-78"/>
            </a:endParaRPr>
          </a:p>
          <a:p>
            <a:pPr lvl="0" algn="just" rtl="1"/>
            <a:r>
              <a:rPr lang="ar-SA" sz="2400" dirty="0">
                <a:cs typeface="B Mitra" pitchFamily="2" charset="-78"/>
              </a:rPr>
              <a:t>شدت و میزان خطر</a:t>
            </a:r>
            <a:endParaRPr lang="en-US" sz="2400" dirty="0">
              <a:cs typeface="B Mitra" pitchFamily="2" charset="-78"/>
            </a:endParaRPr>
          </a:p>
          <a:p>
            <a:pPr lvl="0" algn="just" rtl="1"/>
            <a:r>
              <a:rPr lang="ar-SA" sz="2400" dirty="0">
                <a:cs typeface="B Mitra" pitchFamily="2" charset="-78"/>
              </a:rPr>
              <a:t>آسیب پذیری سامانه یا جزء</a:t>
            </a:r>
            <a:endParaRPr lang="en-US" sz="2400" dirty="0">
              <a:cs typeface="B Mitra" pitchFamily="2" charset="-78"/>
            </a:endParaRPr>
          </a:p>
          <a:p>
            <a:pPr lvl="0" algn="just" rtl="1"/>
            <a:r>
              <a:rPr lang="ar-SA" sz="2400" dirty="0">
                <a:cs typeface="B Mitra" pitchFamily="2" charset="-78"/>
              </a:rPr>
              <a:t>پی آمدهای ناشی از آسیب جانی يا مالی، قطع سرویس دهی، اثرات زیست محیطی و سایر اثرات.</a:t>
            </a:r>
            <a:endParaRPr lang="en-US" sz="2400" dirty="0">
              <a:cs typeface="B Mitra" pitchFamily="2" charset="-78"/>
            </a:endParaRPr>
          </a:p>
          <a:p>
            <a:pPr lvl="0" algn="just" rtl="1"/>
            <a:r>
              <a:rPr lang="ar-SA" sz="2400" dirty="0">
                <a:cs typeface="B Mitra" pitchFamily="2" charset="-78"/>
              </a:rPr>
              <a:t>میزان افزونگی ماندگار سامانه مورد ارزیابی (افزونگی بالا، افزونه، یا بدون افزونگی) </a:t>
            </a:r>
            <a:endParaRPr lang="en-US" sz="2400" dirty="0">
              <a:cs typeface="B Mitra" pitchFamily="2" charset="-78"/>
            </a:endParaRPr>
          </a:p>
          <a:p>
            <a:pPr lvl="0" algn="just" rtl="1"/>
            <a:r>
              <a:rPr lang="ar-SA" sz="2400" dirty="0">
                <a:cs typeface="B Mitra" pitchFamily="2" charset="-78"/>
              </a:rPr>
              <a:t>بزرگی سامانه</a:t>
            </a:r>
            <a:endParaRPr lang="en-US" sz="2400" dirty="0">
              <a:cs typeface="B Mitra" pitchFamily="2" charset="-78"/>
            </a:endParaRPr>
          </a:p>
        </p:txBody>
      </p:sp>
      <p:sp>
        <p:nvSpPr>
          <p:cNvPr id="5" name="Rectangle 4"/>
          <p:cNvSpPr/>
          <p:nvPr/>
        </p:nvSpPr>
        <p:spPr>
          <a:xfrm>
            <a:off x="6324600" y="990600"/>
            <a:ext cx="1253869"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عملکرد</a:t>
            </a:r>
            <a:r>
              <a:rPr lang="fa-IR" b="1" dirty="0"/>
              <a:t> </a:t>
            </a:r>
            <a:endParaRPr lang="en-US" b="1" dirty="0"/>
          </a:p>
        </p:txBody>
      </p:sp>
    </p:spTree>
    <p:extLst>
      <p:ext uri="{BB962C8B-B14F-4D97-AF65-F5344CB8AC3E}">
        <p14:creationId xmlns:p14="http://schemas.microsoft.com/office/powerpoint/2010/main" xmlns="" val="336905261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5198587C37634648BD66E429557CD7CF" ma:contentTypeVersion="3" ma:contentTypeDescription="ایجاد سند جدید" ma:contentTypeScope="" ma:versionID="3a99df09d9980017c5f08351b5be40e0">
  <xsd:schema xmlns:xsd="http://www.w3.org/2001/XMLSchema" xmlns:xs="http://www.w3.org/2001/XMLSchema" xmlns:p="http://schemas.microsoft.com/office/2006/metadata/properties" xmlns:ns2="0ed3d1fc-795f-4e02-92df-78b00a4d52ea" xmlns:ns3="57cc77e0-a3cd-49e6-ad4b-89ed8cc4558b" targetNamespace="http://schemas.microsoft.com/office/2006/metadata/properties" ma:root="true" ma:fieldsID="2809caf2d2ad02809310c91cba3805f9" ns2:_="" ns3:_="">
    <xsd:import namespace="0ed3d1fc-795f-4e02-92df-78b00a4d52ea"/>
    <xsd:import namespace="57cc77e0-a3cd-49e6-ad4b-89ed8cc4558b"/>
    <xsd:element name="properties">
      <xsd:complexType>
        <xsd:sequence>
          <xsd:element name="documentManagement">
            <xsd:complexType>
              <xsd:all>
                <xsd:element ref="ns2:Description0" minOccurs="0"/>
                <xsd:element ref="ns3:dlcnt" minOccurs="0"/>
                <xsd:element ref="ns2:Zabete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3d1fc-795f-4e02-92df-78b00a4d52e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Zabeteh" ma:index="10" nillable="true" ma:displayName="Zabeteh" ma:indexed="true" ma:list="{3b67f78d-efc4-46b8-ac29-b2dfe96d9edf}" ma:internalName="Zabeteh"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7cc77e0-a3cd-49e6-ad4b-89ed8cc4558b" elementFormDefault="qualified">
    <xsd:import namespace="http://schemas.microsoft.com/office/2006/documentManagement/types"/>
    <xsd:import namespace="http://schemas.microsoft.com/office/infopath/2007/PartnerControls"/>
    <xsd:element name="dlcnt" ma:index="9" nillable="true" ma:displayName="dlcnt" ma:internalName="dlc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0ed3d1fc-795f-4e02-92df-78b00a4d52ea" xsi:nil="true"/>
    <Zabeteh xmlns="0ed3d1fc-795f-4e02-92df-78b00a4d52ea">4853</Zabeteh>
    <dlcnt xmlns="57cc77e0-a3cd-49e6-ad4b-89ed8cc4558b">475</dlcnt>
  </documentManagement>
</p:properties>
</file>

<file path=customXml/itemProps1.xml><?xml version="1.0" encoding="utf-8"?>
<ds:datastoreItem xmlns:ds="http://schemas.openxmlformats.org/officeDocument/2006/customXml" ds:itemID="{72F3F968-66B2-4241-AE73-610E76245099}"/>
</file>

<file path=customXml/itemProps2.xml><?xml version="1.0" encoding="utf-8"?>
<ds:datastoreItem xmlns:ds="http://schemas.openxmlformats.org/officeDocument/2006/customXml" ds:itemID="{E8D67D69-1D19-44DE-8804-4B096F8D9BFA}"/>
</file>

<file path=customXml/itemProps3.xml><?xml version="1.0" encoding="utf-8"?>
<ds:datastoreItem xmlns:ds="http://schemas.openxmlformats.org/officeDocument/2006/customXml" ds:itemID="{A2ED91CE-A188-47E7-9002-BFCFF2A10F99}"/>
</file>

<file path=docProps/app.xml><?xml version="1.0" encoding="utf-8"?>
<Properties xmlns="http://schemas.openxmlformats.org/officeDocument/2006/extended-properties" xmlns:vt="http://schemas.openxmlformats.org/officeDocument/2006/docPropsVTypes">
  <Template>Austin</Template>
  <TotalTime>1556</TotalTime>
  <Words>2968</Words>
  <Application>Microsoft Office PowerPoint</Application>
  <PresentationFormat>On-screen Show (4:3)</PresentationFormat>
  <Paragraphs>641</Paragraphs>
  <Slides>76</Slides>
  <Notes>76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76</vt:i4>
      </vt:variant>
    </vt:vector>
  </HeadingPairs>
  <TitlesOfParts>
    <vt:vector size="77" baseType="lpstr">
      <vt:lpstr>Austin</vt:lpstr>
      <vt:lpstr>Slide 1</vt:lpstr>
      <vt:lpstr>راهنماهای ارزیابی و بهسازی  لرزه ای  شریان های حیاتی  (ویرایش 1391)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معرفي نشريه ارزيابي و بهسازي لرزه اي شريان هاي حياتي</dc:title>
  <dc:creator/>
  <cp:lastModifiedBy>99056</cp:lastModifiedBy>
  <cp:revision>155</cp:revision>
  <dcterms:created xsi:type="dcterms:W3CDTF">2006-08-16T00:00:00Z</dcterms:created>
  <dcterms:modified xsi:type="dcterms:W3CDTF">2012-12-18T08:11:43Z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0x0101005198587C37634648BD66E429557CD7CF</vt:lpwstr>
  </property>
</Properties>
</file>